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70" r:id="rId15"/>
    <p:sldId id="271" r:id="rId16"/>
    <p:sldId id="272" r:id="rId17"/>
    <p:sldId id="273" r:id="rId18"/>
    <p:sldId id="268" r:id="rId19"/>
    <p:sldId id="269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0CE953-6067-48FF-BAA9-F93163EE57C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ACC0C5F-6A23-4C5D-B62B-7ADA45B99B3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55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E953-6067-48FF-BAA9-F93163EE57C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C5F-6A23-4C5D-B62B-7ADA45B9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E953-6067-48FF-BAA9-F93163EE57C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C5F-6A23-4C5D-B62B-7ADA45B99B3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027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E953-6067-48FF-BAA9-F93163EE57C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C5F-6A23-4C5D-B62B-7ADA45B99B3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707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E953-6067-48FF-BAA9-F93163EE57C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C5F-6A23-4C5D-B62B-7ADA45B9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30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E953-6067-48FF-BAA9-F93163EE57C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C5F-6A23-4C5D-B62B-7ADA45B99B3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812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E953-6067-48FF-BAA9-F93163EE57C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C5F-6A23-4C5D-B62B-7ADA45B99B3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179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E953-6067-48FF-BAA9-F93163EE57C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C5F-6A23-4C5D-B62B-7ADA45B99B3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730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E953-6067-48FF-BAA9-F93163EE57C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C5F-6A23-4C5D-B62B-7ADA45B99B3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99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E953-6067-48FF-BAA9-F93163EE57C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C5F-6A23-4C5D-B62B-7ADA45B9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1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E953-6067-48FF-BAA9-F93163EE57C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C5F-6A23-4C5D-B62B-7ADA45B99B3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1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E953-6067-48FF-BAA9-F93163EE57C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C5F-6A23-4C5D-B62B-7ADA45B9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7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E953-6067-48FF-BAA9-F93163EE57C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C5F-6A23-4C5D-B62B-7ADA45B99B3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55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E953-6067-48FF-BAA9-F93163EE57C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C5F-6A23-4C5D-B62B-7ADA45B99B3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61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E953-6067-48FF-BAA9-F93163EE57C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C5F-6A23-4C5D-B62B-7ADA45B9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5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E953-6067-48FF-BAA9-F93163EE57C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C5F-6A23-4C5D-B62B-7ADA45B99B3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81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E953-6067-48FF-BAA9-F93163EE57C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0C5F-6A23-4C5D-B62B-7ADA45B9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5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0CE953-6067-48FF-BAA9-F93163EE57C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CC0C5F-6A23-4C5D-B62B-7ADA45B9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4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the 7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Mr. Lawson – Math </a:t>
            </a:r>
          </a:p>
        </p:txBody>
      </p:sp>
    </p:spTree>
    <p:extLst>
      <p:ext uri="{BB962C8B-B14F-4D97-AF65-F5344CB8AC3E}">
        <p14:creationId xmlns:p14="http://schemas.microsoft.com/office/powerpoint/2010/main" val="1700365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Curriculum (7</a:t>
            </a:r>
            <a:r>
              <a:rPr lang="en-US" baseline="30000" dirty="0"/>
              <a:t>th</a:t>
            </a:r>
            <a:r>
              <a:rPr lang="en-US" dirty="0"/>
              <a:t> Grade)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834" y="2556931"/>
            <a:ext cx="10659291" cy="3572019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Number System </a:t>
            </a:r>
            <a:r>
              <a:rPr lang="en-US" dirty="0"/>
              <a:t>– Adding/Subtracting/Multiplying/Dividing Positive and Negative Numbers, Solving Real World Problems with Rational Numbers.</a:t>
            </a:r>
          </a:p>
          <a:p>
            <a:r>
              <a:rPr lang="en-US" b="1" u="sng" dirty="0"/>
              <a:t>Expressions/Equations</a:t>
            </a:r>
            <a:r>
              <a:rPr lang="en-US" b="1" dirty="0"/>
              <a:t> </a:t>
            </a:r>
            <a:r>
              <a:rPr lang="en-US" dirty="0"/>
              <a:t>– Sales Tax, Discount, Tip, Combining Like Terms, Solving 2-Steps Equations/Inequalities, Multiplying Fractions times Whole Numbers Problems.</a:t>
            </a:r>
          </a:p>
          <a:p>
            <a:r>
              <a:rPr lang="en-US" b="1" u="sng" dirty="0"/>
              <a:t>Ratios/Proportions</a:t>
            </a:r>
            <a:r>
              <a:rPr lang="en-US" dirty="0"/>
              <a:t> – Ratios and Basic Unit Rates Problems, constant of proportionality, simple interest, tax, markups and markdowns, gratuities and commissions, fees, percent increase and decrease, percent error.</a:t>
            </a:r>
          </a:p>
          <a:p>
            <a:r>
              <a:rPr lang="en-US" b="1" u="sng" dirty="0"/>
              <a:t>Geometry</a:t>
            </a:r>
            <a:r>
              <a:rPr lang="en-US" u="sng" dirty="0"/>
              <a:t> </a:t>
            </a:r>
            <a:r>
              <a:rPr lang="en-US" dirty="0"/>
              <a:t>–Volume, Surface Area</a:t>
            </a:r>
          </a:p>
          <a:p>
            <a:r>
              <a:rPr lang="en-US" b="1" u="sng" dirty="0"/>
              <a:t>Statistics/Probability</a:t>
            </a:r>
            <a:r>
              <a:rPr lang="en-US" dirty="0"/>
              <a:t> – Median, Range, Mode, Mean, Interquartile Range,  Mean Absolute Deviation, Random Sampling, Probability.  </a:t>
            </a:r>
          </a:p>
        </p:txBody>
      </p:sp>
    </p:spTree>
    <p:extLst>
      <p:ext uri="{BB962C8B-B14F-4D97-AF65-F5344CB8AC3E}">
        <p14:creationId xmlns:p14="http://schemas.microsoft.com/office/powerpoint/2010/main" val="129696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85411"/>
          </a:xfrm>
        </p:spPr>
        <p:txBody>
          <a:bodyPr>
            <a:normAutofit fontScale="90000"/>
          </a:bodyPr>
          <a:lstStyle/>
          <a:p>
            <a:r>
              <a:rPr lang="en-US" dirty="0"/>
              <a:t>Math EOG Scores</a:t>
            </a:r>
          </a:p>
        </p:txBody>
      </p:sp>
      <p:pic>
        <p:nvPicPr>
          <p:cNvPr id="3074" name="Picture 2" descr="Image result for the struggle is re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7" y="1567543"/>
            <a:ext cx="10502537" cy="473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091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Results </a:t>
            </a:r>
            <a:br>
              <a:rPr lang="en-US" b="1" u="sng" dirty="0"/>
            </a:br>
            <a:r>
              <a:rPr lang="en-US" dirty="0"/>
              <a:t>89 Students </a:t>
            </a:r>
            <a:r>
              <a:rPr lang="en-US" dirty="0" smtClean="0"/>
              <a:t>                  (</a:t>
            </a:r>
            <a:r>
              <a:rPr lang="en-US" dirty="0"/>
              <a:t>83 </a:t>
            </a:r>
            <a:r>
              <a:rPr lang="en-US" dirty="0" smtClean="0"/>
              <a:t>Students</a:t>
            </a:r>
            <a:r>
              <a:rPr lang="en-US" dirty="0"/>
              <a:t> Tested </a:t>
            </a:r>
            <a:r>
              <a:rPr lang="en-US" dirty="0" smtClean="0"/>
              <a:t>)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726576"/>
              </p:ext>
            </p:extLst>
          </p:nvPr>
        </p:nvGraphicFramePr>
        <p:xfrm>
          <a:off x="1489166" y="2508070"/>
          <a:ext cx="4467497" cy="3625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7497">
                  <a:extLst>
                    <a:ext uri="{9D8B030D-6E8A-4147-A177-3AD203B41FA5}">
                      <a16:colId xmlns:a16="http://schemas.microsoft.com/office/drawing/2014/main" val="2652603805"/>
                    </a:ext>
                  </a:extLst>
                </a:gridCol>
              </a:tblGrid>
              <a:tr h="1474776">
                <a:tc>
                  <a:txBody>
                    <a:bodyPr/>
                    <a:lstStyle/>
                    <a:p>
                      <a:pPr algn="l" fontAlgn="b"/>
                      <a:r>
                        <a:rPr lang="en-US" sz="7200" b="1" u="sng" strike="noStrike" dirty="0" smtClean="0">
                          <a:effectLst/>
                        </a:rPr>
                        <a:t>2018-2019</a:t>
                      </a:r>
                    </a:p>
                    <a:p>
                      <a:pPr algn="l" fontAlgn="b"/>
                      <a:endParaRPr lang="en-US" sz="3200" b="1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3277896"/>
                  </a:ext>
                </a:extLst>
              </a:tr>
              <a:tr h="73270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0" u="none" strike="noStrike" dirty="0" smtClean="0">
                          <a:effectLst/>
                        </a:rPr>
                        <a:t>1</a:t>
                      </a:r>
                      <a:r>
                        <a:rPr lang="en-US" sz="6000" u="none" strike="noStrike" baseline="0" dirty="0" smtClean="0">
                          <a:effectLst/>
                        </a:rPr>
                        <a:t> and 2’s</a:t>
                      </a:r>
                      <a:r>
                        <a:rPr lang="en-US" sz="6000" u="none" strike="noStrike" dirty="0" smtClean="0">
                          <a:effectLst/>
                        </a:rPr>
                        <a:t> </a:t>
                      </a:r>
                      <a:r>
                        <a:rPr lang="en-US" sz="6000" u="none" strike="noStrike" dirty="0">
                          <a:effectLst/>
                        </a:rPr>
                        <a:t>= </a:t>
                      </a:r>
                      <a:r>
                        <a:rPr lang="en-US" sz="6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61</a:t>
                      </a:r>
                      <a:endParaRPr lang="en-US" sz="6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208020"/>
                  </a:ext>
                </a:extLst>
              </a:tr>
              <a:tr h="877731">
                <a:tc>
                  <a:txBody>
                    <a:bodyPr/>
                    <a:lstStyle/>
                    <a:p>
                      <a:pPr algn="l" fontAlgn="b"/>
                      <a:endParaRPr lang="en-US" sz="7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9671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75566" y="2664823"/>
            <a:ext cx="40625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7200" dirty="0"/>
              <a:t>3 = </a:t>
            </a:r>
            <a:r>
              <a:rPr lang="en-US" sz="7200" dirty="0" smtClean="0">
                <a:solidFill>
                  <a:srgbClr val="7030A0"/>
                </a:solidFill>
              </a:rPr>
              <a:t>11</a:t>
            </a:r>
            <a:endParaRPr lang="en-US" sz="7200" dirty="0">
              <a:solidFill>
                <a:srgbClr val="7030A0"/>
              </a:solidFill>
            </a:endParaRPr>
          </a:p>
          <a:p>
            <a:pPr fontAlgn="b"/>
            <a:r>
              <a:rPr lang="en-US" sz="7200" dirty="0"/>
              <a:t>4 = </a:t>
            </a:r>
            <a:r>
              <a:rPr lang="en-US" sz="7200" dirty="0" smtClean="0">
                <a:solidFill>
                  <a:srgbClr val="00B050"/>
                </a:solidFill>
              </a:rPr>
              <a:t>11</a:t>
            </a:r>
            <a:endParaRPr lang="en-US" sz="7200" dirty="0">
              <a:solidFill>
                <a:srgbClr val="00B050"/>
              </a:solidFill>
            </a:endParaRPr>
          </a:p>
          <a:p>
            <a:pPr fontAlgn="b"/>
            <a:r>
              <a:rPr lang="en-US" sz="7200" dirty="0"/>
              <a:t>5 = </a:t>
            </a:r>
            <a:r>
              <a:rPr lang="en-US" sz="7200" dirty="0" smtClean="0">
                <a:solidFill>
                  <a:srgbClr val="00B050"/>
                </a:solidFill>
              </a:rPr>
              <a:t>0</a:t>
            </a:r>
            <a:endParaRPr lang="en-US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8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876" y="2556931"/>
            <a:ext cx="10660171" cy="3621799"/>
          </a:xfrm>
        </p:spPr>
        <p:txBody>
          <a:bodyPr numCol="2">
            <a:normAutofit fontScale="92500" lnSpcReduction="10000"/>
          </a:bodyPr>
          <a:lstStyle/>
          <a:p>
            <a:r>
              <a:rPr lang="en-US" sz="3000" dirty="0"/>
              <a:t>Passing ( 3,4,5)  =  </a:t>
            </a:r>
            <a:r>
              <a:rPr lang="en-US" sz="3000" u="sng" dirty="0" smtClean="0"/>
              <a:t>22 </a:t>
            </a:r>
            <a:r>
              <a:rPr lang="en-US" sz="3000" dirty="0" smtClean="0"/>
              <a:t>   </a:t>
            </a:r>
            <a:r>
              <a:rPr lang="en-US" sz="3000" dirty="0"/>
              <a:t>=    </a:t>
            </a:r>
            <a:r>
              <a:rPr lang="en-US" sz="3000" b="1" dirty="0" smtClean="0"/>
              <a:t>27%</a:t>
            </a:r>
            <a:endParaRPr lang="en-US" sz="3000" b="1" u="sng" dirty="0"/>
          </a:p>
          <a:p>
            <a:pPr marL="0" indent="0">
              <a:buNone/>
            </a:pPr>
            <a:r>
              <a:rPr lang="en-US" sz="3000" dirty="0"/>
              <a:t>                                 </a:t>
            </a:r>
            <a:r>
              <a:rPr lang="en-US" sz="3000" dirty="0" smtClean="0"/>
              <a:t>83</a:t>
            </a:r>
            <a:endParaRPr lang="en-US" sz="3000" dirty="0"/>
          </a:p>
          <a:p>
            <a:r>
              <a:rPr lang="en-US" sz="3000" dirty="0"/>
              <a:t>Failing ( 1,2 )  =  </a:t>
            </a:r>
            <a:r>
              <a:rPr lang="en-US" sz="3000" u="sng" dirty="0" smtClean="0"/>
              <a:t>61 </a:t>
            </a:r>
            <a:r>
              <a:rPr lang="en-US" sz="3000" dirty="0" smtClean="0"/>
              <a:t>   </a:t>
            </a:r>
            <a:r>
              <a:rPr lang="en-US" sz="3000" dirty="0"/>
              <a:t>=    </a:t>
            </a:r>
            <a:r>
              <a:rPr lang="en-US" sz="3000" b="1" dirty="0" smtClean="0"/>
              <a:t>73%</a:t>
            </a:r>
            <a:endParaRPr lang="en-US" sz="3000" b="1" u="sng" dirty="0"/>
          </a:p>
          <a:p>
            <a:pPr marL="0" indent="0">
              <a:buNone/>
            </a:pPr>
            <a:r>
              <a:rPr lang="en-US" sz="3000" dirty="0"/>
              <a:t>                              </a:t>
            </a:r>
            <a:r>
              <a:rPr lang="en-US" sz="3000" dirty="0" smtClean="0"/>
              <a:t>83</a:t>
            </a:r>
            <a:endParaRPr lang="en-US" sz="3000" dirty="0"/>
          </a:p>
          <a:p>
            <a:pPr marL="0" indent="0">
              <a:buNone/>
            </a:pPr>
            <a:endParaRPr lang="en-US" sz="8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8000" b="1" dirty="0">
                <a:solidFill>
                  <a:srgbClr val="C00000"/>
                </a:solidFill>
              </a:rPr>
              <a:t>This is Not Acceptable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87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Block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36064"/>
              </p:ext>
            </p:extLst>
          </p:nvPr>
        </p:nvGraphicFramePr>
        <p:xfrm>
          <a:off x="1813661" y="2571007"/>
          <a:ext cx="8279672" cy="3348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7591">
                  <a:extLst>
                    <a:ext uri="{9D8B030D-6E8A-4147-A177-3AD203B41FA5}">
                      <a16:colId xmlns:a16="http://schemas.microsoft.com/office/drawing/2014/main" val="3257354985"/>
                    </a:ext>
                  </a:extLst>
                </a:gridCol>
                <a:gridCol w="2547591">
                  <a:extLst>
                    <a:ext uri="{9D8B030D-6E8A-4147-A177-3AD203B41FA5}">
                      <a16:colId xmlns:a16="http://schemas.microsoft.com/office/drawing/2014/main" val="616661542"/>
                    </a:ext>
                  </a:extLst>
                </a:gridCol>
                <a:gridCol w="3184490">
                  <a:extLst>
                    <a:ext uri="{9D8B030D-6E8A-4147-A177-3AD203B41FA5}">
                      <a16:colId xmlns:a16="http://schemas.microsoft.com/office/drawing/2014/main" val="2300302813"/>
                    </a:ext>
                  </a:extLst>
                </a:gridCol>
              </a:tblGrid>
              <a:tr h="498566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3600" b="1" u="none" strike="noStrike" dirty="0" smtClean="0">
                          <a:effectLst/>
                        </a:rPr>
                        <a:t>EOG Scores</a:t>
                      </a:r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4024246"/>
                  </a:ext>
                </a:extLst>
              </a:tr>
              <a:tr h="498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 smtClean="0">
                          <a:effectLst/>
                        </a:rPr>
                        <a:t>5             = </a:t>
                      </a:r>
                      <a:r>
                        <a:rPr lang="en-US" sz="3600" b="1" u="none" strike="noStrike" dirty="0">
                          <a:effectLst/>
                        </a:rPr>
                        <a:t>0</a:t>
                      </a:r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5882439"/>
                  </a:ext>
                </a:extLst>
              </a:tr>
              <a:tr h="498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 smtClean="0">
                          <a:effectLst/>
                        </a:rPr>
                        <a:t>4             </a:t>
                      </a:r>
                      <a:r>
                        <a:rPr lang="en-US" sz="3600" b="1" u="none" strike="noStrike" dirty="0">
                          <a:effectLst/>
                        </a:rPr>
                        <a:t>= </a:t>
                      </a:r>
                      <a:r>
                        <a:rPr lang="en-US" sz="3600" b="1" u="none" strike="noStrike" dirty="0" smtClean="0">
                          <a:effectLst/>
                        </a:rPr>
                        <a:t>4</a:t>
                      </a:r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9234931"/>
                  </a:ext>
                </a:extLst>
              </a:tr>
              <a:tr h="498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/>
                        </a:rPr>
                        <a:t>3 </a:t>
                      </a:r>
                      <a:r>
                        <a:rPr lang="en-US" sz="3600" b="1" u="none" strike="noStrike" dirty="0" smtClean="0">
                          <a:effectLst/>
                        </a:rPr>
                        <a:t>            = 3</a:t>
                      </a:r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u="none" strike="noStrike" dirty="0" smtClean="0">
                          <a:effectLst/>
                        </a:rPr>
                        <a:t>22 </a:t>
                      </a:r>
                      <a:r>
                        <a:rPr lang="en-US" sz="3600" b="1" u="none" strike="noStrike" dirty="0">
                          <a:effectLst/>
                        </a:rPr>
                        <a:t>Students</a:t>
                      </a:r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2876237"/>
                  </a:ext>
                </a:extLst>
              </a:tr>
              <a:tr h="498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 smtClean="0">
                          <a:effectLst/>
                        </a:rPr>
                        <a:t>1 /</a:t>
                      </a:r>
                      <a:r>
                        <a:rPr lang="en-US" sz="3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3600" b="1" u="none" strike="noStrike" dirty="0" smtClean="0">
                          <a:effectLst/>
                        </a:rPr>
                        <a:t>2’s    = 14</a:t>
                      </a:r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17940"/>
                  </a:ext>
                </a:extLst>
              </a:tr>
              <a:tr h="498566"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*1</a:t>
                      </a:r>
                      <a:r>
                        <a:rPr lang="en-US" sz="1800" b="1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Student No Score</a:t>
                      </a:r>
                      <a:endParaRPr lang="en-US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7635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241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 </a:t>
            </a:r>
            <a:r>
              <a:rPr lang="en-US" dirty="0"/>
              <a:t>Block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765730"/>
              </p:ext>
            </p:extLst>
          </p:nvPr>
        </p:nvGraphicFramePr>
        <p:xfrm>
          <a:off x="1850571" y="2508070"/>
          <a:ext cx="8490858" cy="3348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6048">
                  <a:extLst>
                    <a:ext uri="{9D8B030D-6E8A-4147-A177-3AD203B41FA5}">
                      <a16:colId xmlns:a16="http://schemas.microsoft.com/office/drawing/2014/main" val="311525056"/>
                    </a:ext>
                  </a:extLst>
                </a:gridCol>
                <a:gridCol w="2436839">
                  <a:extLst>
                    <a:ext uri="{9D8B030D-6E8A-4147-A177-3AD203B41FA5}">
                      <a16:colId xmlns:a16="http://schemas.microsoft.com/office/drawing/2014/main" val="3067601478"/>
                    </a:ext>
                  </a:extLst>
                </a:gridCol>
                <a:gridCol w="3007971">
                  <a:extLst>
                    <a:ext uri="{9D8B030D-6E8A-4147-A177-3AD203B41FA5}">
                      <a16:colId xmlns:a16="http://schemas.microsoft.com/office/drawing/2014/main" val="3202619317"/>
                    </a:ext>
                  </a:extLst>
                </a:gridCol>
              </a:tblGrid>
              <a:tr h="504733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3600" b="1" u="none" strike="noStrike" dirty="0" smtClean="0">
                          <a:effectLst/>
                        </a:rPr>
                        <a:t>EOG Scores</a:t>
                      </a:r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3346235"/>
                  </a:ext>
                </a:extLst>
              </a:tr>
              <a:tr h="5047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 smtClean="0">
                          <a:effectLst/>
                        </a:rPr>
                        <a:t>5             = </a:t>
                      </a:r>
                      <a:r>
                        <a:rPr lang="en-US" sz="3600" b="1" u="none" strike="noStrike" dirty="0">
                          <a:effectLst/>
                        </a:rPr>
                        <a:t>0</a:t>
                      </a:r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0250599"/>
                  </a:ext>
                </a:extLst>
              </a:tr>
              <a:tr h="5047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 smtClean="0">
                          <a:effectLst/>
                        </a:rPr>
                        <a:t>4             </a:t>
                      </a:r>
                      <a:r>
                        <a:rPr lang="en-US" sz="3600" b="1" u="none" strike="noStrike" dirty="0">
                          <a:effectLst/>
                        </a:rPr>
                        <a:t>= </a:t>
                      </a:r>
                      <a:r>
                        <a:rPr lang="en-US" sz="3600" b="1" u="none" strike="noStrike" dirty="0" smtClean="0">
                          <a:effectLst/>
                        </a:rPr>
                        <a:t>2</a:t>
                      </a:r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3739051"/>
                  </a:ext>
                </a:extLst>
              </a:tr>
              <a:tr h="5047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/>
                        </a:rPr>
                        <a:t>3 </a:t>
                      </a:r>
                      <a:r>
                        <a:rPr lang="en-US" sz="3600" b="1" u="none" strike="noStrike" dirty="0" smtClean="0">
                          <a:effectLst/>
                        </a:rPr>
                        <a:t>            = </a:t>
                      </a:r>
                      <a:r>
                        <a:rPr lang="en-US" sz="3600" b="1" u="none" strike="noStrike" dirty="0" smtClean="0">
                          <a:effectLst/>
                        </a:rPr>
                        <a:t>1</a:t>
                      </a:r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u="none" strike="noStrike" dirty="0" smtClean="0">
                          <a:effectLst/>
                        </a:rPr>
                        <a:t>25 </a:t>
                      </a:r>
                      <a:r>
                        <a:rPr lang="en-US" sz="3600" b="1" u="none" strike="noStrike" dirty="0">
                          <a:effectLst/>
                        </a:rPr>
                        <a:t>Students</a:t>
                      </a:r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689584"/>
                  </a:ext>
                </a:extLst>
              </a:tr>
              <a:tr h="5047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 smtClean="0">
                          <a:effectLst/>
                        </a:rPr>
                        <a:t>1 /</a:t>
                      </a:r>
                      <a:r>
                        <a:rPr lang="en-US" sz="3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3600" b="1" u="none" strike="noStrike" dirty="0" smtClean="0">
                          <a:effectLst/>
                        </a:rPr>
                        <a:t>2’s    = </a:t>
                      </a:r>
                      <a:r>
                        <a:rPr lang="en-US" sz="3600" b="1" u="none" strike="noStrike" dirty="0" smtClean="0">
                          <a:effectLst/>
                        </a:rPr>
                        <a:t>22</a:t>
                      </a:r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7466039"/>
                  </a:ext>
                </a:extLst>
              </a:tr>
              <a:tr h="504733"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*2</a:t>
                      </a:r>
                      <a:r>
                        <a:rPr lang="en-US" sz="1800" b="1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Students </a:t>
                      </a:r>
                      <a:r>
                        <a:rPr lang="en-US" sz="1800" b="1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No Score</a:t>
                      </a:r>
                      <a:endParaRPr lang="en-US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3274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459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r>
              <a:rPr lang="en-US" dirty="0"/>
              <a:t>Block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276168"/>
              </p:ext>
            </p:extLst>
          </p:nvPr>
        </p:nvGraphicFramePr>
        <p:xfrm>
          <a:off x="1608908" y="2527003"/>
          <a:ext cx="8974183" cy="3548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9017">
                  <a:extLst>
                    <a:ext uri="{9D8B030D-6E8A-4147-A177-3AD203B41FA5}">
                      <a16:colId xmlns:a16="http://schemas.microsoft.com/office/drawing/2014/main" val="1912484862"/>
                    </a:ext>
                  </a:extLst>
                </a:gridCol>
                <a:gridCol w="2659017">
                  <a:extLst>
                    <a:ext uri="{9D8B030D-6E8A-4147-A177-3AD203B41FA5}">
                      <a16:colId xmlns:a16="http://schemas.microsoft.com/office/drawing/2014/main" val="3516089455"/>
                    </a:ext>
                  </a:extLst>
                </a:gridCol>
                <a:gridCol w="3656149">
                  <a:extLst>
                    <a:ext uri="{9D8B030D-6E8A-4147-A177-3AD203B41FA5}">
                      <a16:colId xmlns:a16="http://schemas.microsoft.com/office/drawing/2014/main" val="2146422726"/>
                    </a:ext>
                  </a:extLst>
                </a:gridCol>
              </a:tblGrid>
              <a:tr h="757645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3600" b="1" u="none" strike="noStrike" dirty="0" smtClean="0">
                          <a:effectLst/>
                        </a:rPr>
                        <a:t>EOG Scores</a:t>
                      </a:r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5725950"/>
                  </a:ext>
                </a:extLst>
              </a:tr>
              <a:tr h="477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 smtClean="0">
                          <a:effectLst/>
                        </a:rPr>
                        <a:t>5             = </a:t>
                      </a:r>
                      <a:r>
                        <a:rPr lang="en-US" sz="3600" b="1" u="none" strike="noStrike" dirty="0">
                          <a:effectLst/>
                        </a:rPr>
                        <a:t>0</a:t>
                      </a:r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064271"/>
                  </a:ext>
                </a:extLst>
              </a:tr>
              <a:tr h="477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 smtClean="0">
                          <a:effectLst/>
                        </a:rPr>
                        <a:t>4             </a:t>
                      </a:r>
                      <a:r>
                        <a:rPr lang="en-US" sz="3600" b="1" u="none" strike="noStrike" dirty="0">
                          <a:effectLst/>
                        </a:rPr>
                        <a:t>= </a:t>
                      </a:r>
                      <a:r>
                        <a:rPr lang="en-US" sz="3600" b="1" u="none" strike="noStrike" dirty="0" smtClean="0">
                          <a:effectLst/>
                        </a:rPr>
                        <a:t>4</a:t>
                      </a:r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4660062"/>
                  </a:ext>
                </a:extLst>
              </a:tr>
              <a:tr h="477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/>
                        </a:rPr>
                        <a:t>3 </a:t>
                      </a:r>
                      <a:r>
                        <a:rPr lang="en-US" sz="3600" b="1" u="none" strike="noStrike" dirty="0" smtClean="0">
                          <a:effectLst/>
                        </a:rPr>
                        <a:t>            = </a:t>
                      </a:r>
                      <a:r>
                        <a:rPr lang="en-US" sz="3600" b="1" u="none" strike="noStrike" dirty="0" smtClean="0">
                          <a:effectLst/>
                        </a:rPr>
                        <a:t>3</a:t>
                      </a:r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u="none" strike="noStrike" dirty="0" smtClean="0">
                          <a:effectLst/>
                        </a:rPr>
                        <a:t>19 </a:t>
                      </a:r>
                      <a:r>
                        <a:rPr lang="en-US" sz="3600" b="1" u="none" strike="noStrike" dirty="0">
                          <a:effectLst/>
                        </a:rPr>
                        <a:t>Students</a:t>
                      </a:r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1935837"/>
                  </a:ext>
                </a:extLst>
              </a:tr>
              <a:tr h="477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 smtClean="0">
                          <a:effectLst/>
                        </a:rPr>
                        <a:t>1 /</a:t>
                      </a:r>
                      <a:r>
                        <a:rPr lang="en-US" sz="3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3600" b="1" u="none" strike="noStrike" dirty="0" smtClean="0">
                          <a:effectLst/>
                        </a:rPr>
                        <a:t>2’s    = </a:t>
                      </a:r>
                      <a:r>
                        <a:rPr lang="en-US" sz="3600" b="1" u="none" strike="noStrike" dirty="0" smtClean="0">
                          <a:effectLst/>
                        </a:rPr>
                        <a:t>10</a:t>
                      </a:r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9111768"/>
                  </a:ext>
                </a:extLst>
              </a:tr>
              <a:tr h="477727"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*2</a:t>
                      </a:r>
                      <a:r>
                        <a:rPr lang="en-US" sz="1800" b="1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Students No Score</a:t>
                      </a:r>
                      <a:endParaRPr lang="en-US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8130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685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Block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224228"/>
              </p:ext>
            </p:extLst>
          </p:nvPr>
        </p:nvGraphicFramePr>
        <p:xfrm>
          <a:off x="1528354" y="2625632"/>
          <a:ext cx="9470573" cy="3348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9041">
                  <a:extLst>
                    <a:ext uri="{9D8B030D-6E8A-4147-A177-3AD203B41FA5}">
                      <a16:colId xmlns:a16="http://schemas.microsoft.com/office/drawing/2014/main" val="1057825572"/>
                    </a:ext>
                  </a:extLst>
                </a:gridCol>
                <a:gridCol w="2859041">
                  <a:extLst>
                    <a:ext uri="{9D8B030D-6E8A-4147-A177-3AD203B41FA5}">
                      <a16:colId xmlns:a16="http://schemas.microsoft.com/office/drawing/2014/main" val="1502325879"/>
                    </a:ext>
                  </a:extLst>
                </a:gridCol>
                <a:gridCol w="3752491">
                  <a:extLst>
                    <a:ext uri="{9D8B030D-6E8A-4147-A177-3AD203B41FA5}">
                      <a16:colId xmlns:a16="http://schemas.microsoft.com/office/drawing/2014/main" val="3101679843"/>
                    </a:ext>
                  </a:extLst>
                </a:gridCol>
              </a:tblGrid>
              <a:tr h="529046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3600" b="1" u="none" strike="noStrike" dirty="0" smtClean="0">
                          <a:effectLst/>
                        </a:rPr>
                        <a:t>EOG Scores</a:t>
                      </a:r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5057179"/>
                  </a:ext>
                </a:extLst>
              </a:tr>
              <a:tr h="529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 smtClean="0">
                          <a:effectLst/>
                        </a:rPr>
                        <a:t>5             = </a:t>
                      </a:r>
                      <a:r>
                        <a:rPr lang="en-US" sz="3600" b="1" u="none" strike="noStrike" dirty="0">
                          <a:effectLst/>
                        </a:rPr>
                        <a:t>0</a:t>
                      </a:r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5402557"/>
                  </a:ext>
                </a:extLst>
              </a:tr>
              <a:tr h="529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 smtClean="0">
                          <a:effectLst/>
                        </a:rPr>
                        <a:t>4             </a:t>
                      </a:r>
                      <a:r>
                        <a:rPr lang="en-US" sz="3600" b="1" u="none" strike="noStrike" dirty="0">
                          <a:effectLst/>
                        </a:rPr>
                        <a:t>= </a:t>
                      </a:r>
                      <a:r>
                        <a:rPr lang="en-US" sz="3600" b="1" u="none" strike="noStrike" dirty="0" smtClean="0">
                          <a:effectLst/>
                        </a:rPr>
                        <a:t>1</a:t>
                      </a:r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3572893"/>
                  </a:ext>
                </a:extLst>
              </a:tr>
              <a:tr h="529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/>
                        </a:rPr>
                        <a:t>3 </a:t>
                      </a:r>
                      <a:r>
                        <a:rPr lang="en-US" sz="3600" b="1" u="none" strike="noStrike" dirty="0" smtClean="0">
                          <a:effectLst/>
                        </a:rPr>
                        <a:t>            = </a:t>
                      </a:r>
                      <a:r>
                        <a:rPr lang="en-US" sz="3600" b="1" u="none" strike="noStrike" dirty="0" smtClean="0">
                          <a:effectLst/>
                        </a:rPr>
                        <a:t>4</a:t>
                      </a:r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u="none" strike="noStrike" dirty="0" smtClean="0">
                          <a:effectLst/>
                        </a:rPr>
                        <a:t>23 </a:t>
                      </a:r>
                      <a:r>
                        <a:rPr lang="en-US" sz="3600" b="1" u="none" strike="noStrike" dirty="0">
                          <a:effectLst/>
                        </a:rPr>
                        <a:t>Students</a:t>
                      </a:r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2502354"/>
                  </a:ext>
                </a:extLst>
              </a:tr>
              <a:tr h="529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 smtClean="0">
                          <a:effectLst/>
                        </a:rPr>
                        <a:t>1 /</a:t>
                      </a:r>
                      <a:r>
                        <a:rPr lang="en-US" sz="3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3600" b="1" u="none" strike="noStrike" dirty="0" smtClean="0">
                          <a:effectLst/>
                        </a:rPr>
                        <a:t>2’s    = </a:t>
                      </a:r>
                      <a:r>
                        <a:rPr lang="en-US" sz="3600" b="1" u="none" strike="noStrike" dirty="0" smtClean="0">
                          <a:effectLst/>
                        </a:rPr>
                        <a:t>17</a:t>
                      </a:r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1862227"/>
                  </a:ext>
                </a:extLst>
              </a:tr>
              <a:tr h="529046"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*1</a:t>
                      </a:r>
                      <a:r>
                        <a:rPr lang="en-US" sz="1800" b="1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Student </a:t>
                      </a:r>
                      <a:r>
                        <a:rPr lang="en-US" sz="1800" b="1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No Score</a:t>
                      </a:r>
                      <a:endParaRPr lang="en-US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0496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119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Last Year 7</a:t>
            </a:r>
            <a:r>
              <a:rPr lang="en-US" b="1" u="sng" baseline="30000" dirty="0"/>
              <a:t>th</a:t>
            </a:r>
            <a:r>
              <a:rPr lang="en-US" b="1" u="sng" dirty="0"/>
              <a:t> Grade EOG Scores</a:t>
            </a:r>
            <a:br>
              <a:rPr lang="en-US" b="1" u="sng" dirty="0"/>
            </a:br>
            <a:r>
              <a:rPr lang="en-US" dirty="0"/>
              <a:t>(2017-2018)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60542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Before Mr. Lawson</a:t>
            </a:r>
          </a:p>
          <a:p>
            <a:r>
              <a:rPr lang="en-US" dirty="0"/>
              <a:t>Level 1 = 40</a:t>
            </a:r>
          </a:p>
          <a:p>
            <a:r>
              <a:rPr lang="en-US" dirty="0"/>
              <a:t>Level 2 = 30</a:t>
            </a:r>
          </a:p>
          <a:p>
            <a:r>
              <a:rPr lang="en-US" dirty="0"/>
              <a:t>Level 3 = 1</a:t>
            </a:r>
          </a:p>
          <a:p>
            <a:r>
              <a:rPr lang="en-US" dirty="0"/>
              <a:t>Level 4 = 15</a:t>
            </a:r>
          </a:p>
          <a:p>
            <a:r>
              <a:rPr lang="en-US" dirty="0"/>
              <a:t>Level 5 = 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With Mr. Lawson</a:t>
            </a:r>
          </a:p>
          <a:p>
            <a:r>
              <a:rPr lang="en-US" dirty="0"/>
              <a:t>Level 1 = 13</a:t>
            </a:r>
          </a:p>
          <a:p>
            <a:r>
              <a:rPr lang="en-US" dirty="0"/>
              <a:t>Level 2 = 26</a:t>
            </a:r>
          </a:p>
          <a:p>
            <a:r>
              <a:rPr lang="en-US" dirty="0"/>
              <a:t>Level 3 = 10</a:t>
            </a:r>
          </a:p>
          <a:p>
            <a:r>
              <a:rPr lang="en-US" dirty="0"/>
              <a:t>Level 4 = 29</a:t>
            </a:r>
          </a:p>
          <a:p>
            <a:r>
              <a:rPr lang="en-US" dirty="0"/>
              <a:t>Level 5 = 12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4692" y="5547249"/>
            <a:ext cx="1065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If you really try and </a:t>
            </a:r>
            <a:r>
              <a:rPr lang="en-US" sz="2400" b="1" dirty="0" smtClean="0"/>
              <a:t>really </a:t>
            </a:r>
            <a:r>
              <a:rPr lang="en-US" sz="2400" b="1" dirty="0"/>
              <a:t>listen to Mr. Lawson, you will do better than last year. </a:t>
            </a:r>
          </a:p>
        </p:txBody>
      </p:sp>
    </p:spTree>
    <p:extLst>
      <p:ext uri="{BB962C8B-B14F-4D97-AF65-F5344CB8AC3E}">
        <p14:creationId xmlns:p14="http://schemas.microsoft.com/office/powerpoint/2010/main" val="754207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Grades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1" y="2556932"/>
            <a:ext cx="960119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A grade of a </a:t>
            </a:r>
            <a:r>
              <a:rPr lang="en-US" sz="2400" b="1" dirty="0"/>
              <a:t>ZERO “0” </a:t>
            </a:r>
            <a:r>
              <a:rPr lang="en-US" sz="2400" dirty="0"/>
              <a:t>will be given for the students who do NOT turn in an assignment. Point will be </a:t>
            </a:r>
            <a:r>
              <a:rPr lang="en-US" sz="2400" b="1" dirty="0"/>
              <a:t>taken off </a:t>
            </a:r>
            <a:r>
              <a:rPr lang="en-US" sz="2400" dirty="0"/>
              <a:t>for any assignment turned in late.</a:t>
            </a:r>
            <a:endParaRPr lang="en-US" sz="1100" dirty="0"/>
          </a:p>
          <a:p>
            <a:pPr marL="342900" indent="-342900">
              <a:buFontTx/>
              <a:buChar char="-"/>
            </a:pPr>
            <a:endParaRPr lang="en-US" sz="1100" dirty="0"/>
          </a:p>
          <a:p>
            <a:pPr marL="342900" indent="-342900">
              <a:buFontTx/>
              <a:buChar char="-"/>
            </a:pPr>
            <a:r>
              <a:rPr lang="en-US" sz="2400" dirty="0"/>
              <a:t>If you are absent, its </a:t>
            </a:r>
            <a:r>
              <a:rPr lang="en-US" sz="2400" b="1" dirty="0"/>
              <a:t>your responsibility </a:t>
            </a:r>
            <a:r>
              <a:rPr lang="en-US" sz="2400" dirty="0" smtClean="0"/>
              <a:t>check Mr. Lawson’s website for your work.</a:t>
            </a:r>
            <a:endParaRPr lang="en-US" sz="2400" dirty="0"/>
          </a:p>
          <a:p>
            <a:pPr marL="342900" indent="-342900">
              <a:buFontTx/>
              <a:buChar char="-"/>
            </a:pPr>
            <a:endParaRPr lang="en-US" sz="1100" dirty="0"/>
          </a:p>
          <a:p>
            <a:pPr marL="342900" indent="-342900">
              <a:buFontTx/>
              <a:buChar char="-"/>
            </a:pPr>
            <a:r>
              <a:rPr lang="en-US" sz="2400" dirty="0"/>
              <a:t>Anyone will  have the opportunity to retake the test </a:t>
            </a:r>
            <a:r>
              <a:rPr lang="en-US" sz="2400" b="1" dirty="0"/>
              <a:t>BUT </a:t>
            </a:r>
            <a:r>
              <a:rPr lang="en-US" sz="2400" dirty="0"/>
              <a:t>you have to </a:t>
            </a:r>
            <a:r>
              <a:rPr lang="en-US" sz="2400" b="1" dirty="0"/>
              <a:t>write a note </a:t>
            </a:r>
            <a:r>
              <a:rPr lang="en-US" sz="2400" dirty="0"/>
              <a:t>to the teacher </a:t>
            </a:r>
            <a:r>
              <a:rPr lang="en-US" sz="2400" b="1" dirty="0"/>
              <a:t>within a week </a:t>
            </a:r>
            <a:r>
              <a:rPr lang="en-US" sz="2400" dirty="0"/>
              <a:t>of the test you would like to retake.</a:t>
            </a:r>
          </a:p>
          <a:p>
            <a:pPr marL="342900" indent="-342900">
              <a:buFontTx/>
              <a:buChar char="-"/>
            </a:pPr>
            <a:endParaRPr lang="en-US" sz="1100" dirty="0"/>
          </a:p>
          <a:p>
            <a:pPr marL="342900" indent="-342900">
              <a:buFontTx/>
              <a:buChar char="-"/>
            </a:pPr>
            <a:r>
              <a:rPr lang="en-US" sz="2400" dirty="0"/>
              <a:t>Homework and Classwork are </a:t>
            </a:r>
            <a:r>
              <a:rPr lang="en-US" sz="2400" b="1" dirty="0"/>
              <a:t>35% </a:t>
            </a:r>
            <a:r>
              <a:rPr lang="en-US" sz="2400" dirty="0"/>
              <a:t>of your overall grade.</a:t>
            </a:r>
          </a:p>
          <a:p>
            <a:pPr marL="342900" indent="-342900">
              <a:buFontTx/>
              <a:buChar char="-"/>
            </a:pPr>
            <a:endParaRPr lang="en-US" sz="1100" dirty="0"/>
          </a:p>
          <a:p>
            <a:pPr marL="342900" indent="-342900">
              <a:buFontTx/>
              <a:buChar char="-"/>
            </a:pPr>
            <a:r>
              <a:rPr lang="en-US" sz="2400" dirty="0"/>
              <a:t>Test and Projects are </a:t>
            </a:r>
            <a:r>
              <a:rPr lang="en-US" sz="2400" b="1" dirty="0"/>
              <a:t>65% </a:t>
            </a:r>
            <a:r>
              <a:rPr lang="en-US" sz="2400" dirty="0"/>
              <a:t>of your overall grade. 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55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About Me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Name</a:t>
            </a:r>
            <a:r>
              <a:rPr lang="en-US" dirty="0"/>
              <a:t> - Lawrence Lawson aka Mr. Lawson</a:t>
            </a:r>
          </a:p>
          <a:p>
            <a:r>
              <a:rPr lang="en-US" b="1" dirty="0"/>
              <a:t>Birthday</a:t>
            </a:r>
            <a:r>
              <a:rPr lang="en-US" dirty="0"/>
              <a:t> – October 19, 1988 </a:t>
            </a:r>
            <a:r>
              <a:rPr lang="en-US" dirty="0" smtClean="0"/>
              <a:t>(30 </a:t>
            </a:r>
            <a:r>
              <a:rPr lang="en-US" dirty="0"/>
              <a:t>yrs old)</a:t>
            </a:r>
          </a:p>
          <a:p>
            <a:r>
              <a:rPr lang="en-US" b="1" dirty="0"/>
              <a:t>From</a:t>
            </a:r>
            <a:r>
              <a:rPr lang="en-US" dirty="0"/>
              <a:t> – I’m from Charlotte. </a:t>
            </a:r>
          </a:p>
          <a:p>
            <a:r>
              <a:rPr lang="en-US" b="1" dirty="0"/>
              <a:t>High School </a:t>
            </a:r>
            <a:r>
              <a:rPr lang="en-US" dirty="0"/>
              <a:t>– Hopewell High School</a:t>
            </a:r>
          </a:p>
          <a:p>
            <a:r>
              <a:rPr lang="en-US" b="1" dirty="0"/>
              <a:t>College</a:t>
            </a:r>
            <a:r>
              <a:rPr lang="en-US" dirty="0"/>
              <a:t> – North Carolina A&amp;T and UNC at Charlotte</a:t>
            </a:r>
          </a:p>
          <a:p>
            <a:r>
              <a:rPr lang="en-US" b="1" dirty="0"/>
              <a:t>Years of Teaching </a:t>
            </a:r>
            <a:r>
              <a:rPr lang="en-US" dirty="0"/>
              <a:t>– Complete </a:t>
            </a:r>
            <a:r>
              <a:rPr lang="en-US" dirty="0" smtClean="0"/>
              <a:t>8 </a:t>
            </a:r>
            <a:r>
              <a:rPr lang="en-US" dirty="0"/>
              <a:t>yrs. (2</a:t>
            </a:r>
            <a:r>
              <a:rPr lang="en-US" baseline="30000" dirty="0"/>
              <a:t>nd</a:t>
            </a:r>
            <a:r>
              <a:rPr lang="en-US" dirty="0"/>
              <a:t>, 5</a:t>
            </a:r>
            <a:r>
              <a:rPr lang="en-US" baseline="30000" dirty="0"/>
              <a:t>th</a:t>
            </a:r>
            <a:r>
              <a:rPr lang="en-US" dirty="0"/>
              <a:t>, 5</a:t>
            </a:r>
            <a:r>
              <a:rPr lang="en-US" baseline="30000" dirty="0"/>
              <a:t>th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, </a:t>
            </a:r>
            <a:r>
              <a:rPr lang="en-US" dirty="0" smtClean="0"/>
              <a:t> then 4 years of 7</a:t>
            </a:r>
            <a:r>
              <a:rPr lang="en-US" baseline="30000" dirty="0" smtClean="0"/>
              <a:t>th</a:t>
            </a:r>
            <a:r>
              <a:rPr lang="en-US" baseline="30000" dirty="0"/>
              <a:t> </a:t>
            </a:r>
            <a:r>
              <a:rPr lang="en-US" dirty="0" smtClean="0"/>
              <a:t> Grade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6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End!!!!!!!!!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4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Favorite Food </a:t>
            </a:r>
            <a:r>
              <a:rPr lang="en-US" dirty="0"/>
              <a:t>– Any (I’m not picky)</a:t>
            </a:r>
          </a:p>
          <a:p>
            <a:r>
              <a:rPr lang="en-US" b="1" dirty="0"/>
              <a:t>Favorite Candy </a:t>
            </a:r>
            <a:r>
              <a:rPr lang="en-US" dirty="0"/>
              <a:t>– Lifesaver Gummies </a:t>
            </a:r>
          </a:p>
          <a:p>
            <a:r>
              <a:rPr lang="en-US" b="1" dirty="0"/>
              <a:t>Favorite Holiday </a:t>
            </a:r>
            <a:r>
              <a:rPr lang="en-US" dirty="0"/>
              <a:t>– Thanksgiving </a:t>
            </a:r>
          </a:p>
          <a:p>
            <a:r>
              <a:rPr lang="en-US" b="1" dirty="0"/>
              <a:t>Favorite Sport Teams </a:t>
            </a:r>
            <a:r>
              <a:rPr lang="en-US" dirty="0"/>
              <a:t>– Basketball (Hornets), and Football ( Cowboys and Panthers)</a:t>
            </a:r>
          </a:p>
          <a:p>
            <a:r>
              <a:rPr lang="en-US" b="1" dirty="0"/>
              <a:t>One Thing I want to do More of </a:t>
            </a:r>
            <a:r>
              <a:rPr lang="en-US" dirty="0"/>
              <a:t>– Travel.</a:t>
            </a:r>
          </a:p>
          <a:p>
            <a:pPr marL="3200400" lvl="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8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Favorite </a:t>
            </a:r>
            <a:r>
              <a:rPr lang="en-US" u="sng" smtClean="0"/>
              <a:t>Word(s)</a:t>
            </a:r>
            <a:endParaRPr lang="en-US" u="sng" dirty="0"/>
          </a:p>
        </p:txBody>
      </p:sp>
      <p:pic>
        <p:nvPicPr>
          <p:cNvPr id="1026" name="Picture 2" descr="Image result for f wo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91" y="2558360"/>
            <a:ext cx="6400800" cy="31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74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AAB19-5FB2-42A0-B17A-A837D29CE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49036"/>
            <a:ext cx="9601196" cy="581853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“F”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73D69-89DE-4C22-841C-092BD7C5A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4675" y="2458374"/>
            <a:ext cx="2631206" cy="4399626"/>
          </a:xfrm>
        </p:spPr>
        <p:txBody>
          <a:bodyPr numCol="1">
            <a:normAutofit fontScale="55000" lnSpcReduction="20000"/>
          </a:bodyPr>
          <a:lstStyle/>
          <a:p>
            <a:pPr marL="914400" lvl="2" indent="0">
              <a:buNone/>
            </a:pPr>
            <a:r>
              <a:rPr lang="en-US" sz="3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3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8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Fair</a:t>
            </a:r>
            <a:r>
              <a:rPr lang="en-US" sz="8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8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8600" dirty="0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en-US" sz="8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ate</a:t>
            </a:r>
            <a:r>
              <a:rPr lang="en-US" sz="8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8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8600" dirty="0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en-US" sz="8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eel</a:t>
            </a:r>
          </a:p>
          <a:p>
            <a:pPr marL="914400" lvl="2" indent="0">
              <a:buNone/>
            </a:pPr>
            <a:r>
              <a:rPr lang="en-US" sz="8600" b="1" u="sng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  <a:r>
              <a:rPr lang="en-US" sz="8600" b="1" u="sng" dirty="0" smtClean="0">
                <a:solidFill>
                  <a:srgbClr val="00B050"/>
                </a:solidFill>
                <a:latin typeface="Calibri" panose="020F0502020204030204" pitchFamily="34" charset="0"/>
              </a:rPr>
              <a:t>our</a:t>
            </a:r>
            <a:r>
              <a:rPr lang="en-US" sz="8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8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8600" b="1" u="sng" dirty="0">
                <a:solidFill>
                  <a:srgbClr val="00B050"/>
                </a:solidFill>
                <a:latin typeface="Calibri" panose="020F0502020204030204" pitchFamily="34" charset="0"/>
              </a:rPr>
              <a:t>F</a:t>
            </a:r>
            <a:r>
              <a:rPr lang="en-US" sz="8600" b="1" u="sng" dirty="0" smtClean="0">
                <a:solidFill>
                  <a:srgbClr val="00B050"/>
                </a:solidFill>
                <a:latin typeface="Calibri" panose="020F0502020204030204" pitchFamily="34" charset="0"/>
              </a:rPr>
              <a:t>ive</a:t>
            </a:r>
            <a:r>
              <a:rPr lang="en-US" sz="6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6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3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3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2137558" y="2919080"/>
            <a:ext cx="296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Fail</a:t>
            </a:r>
            <a:endParaRPr lang="en-US" sz="132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818909" y="2458374"/>
            <a:ext cx="23751" cy="3776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98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Classroom Rules/Expectations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46160"/>
          </a:xfrm>
        </p:spPr>
        <p:txBody>
          <a:bodyPr numCol="2">
            <a:normAutofit/>
          </a:bodyPr>
          <a:lstStyle/>
          <a:p>
            <a:r>
              <a:rPr lang="en-US" dirty="0"/>
              <a:t>No taking pictures or videos.</a:t>
            </a:r>
          </a:p>
          <a:p>
            <a:r>
              <a:rPr lang="en-US" dirty="0"/>
              <a:t>Raise your hand. Don’t yell out.</a:t>
            </a:r>
          </a:p>
          <a:p>
            <a:r>
              <a:rPr lang="en-US" dirty="0"/>
              <a:t>No eating in class.</a:t>
            </a:r>
          </a:p>
          <a:p>
            <a:r>
              <a:rPr lang="en-US" dirty="0"/>
              <a:t>Do not pack up until I dismiss the class.</a:t>
            </a:r>
          </a:p>
          <a:p>
            <a:r>
              <a:rPr lang="en-US" dirty="0"/>
              <a:t>No inappropriate language.</a:t>
            </a:r>
          </a:p>
          <a:p>
            <a:r>
              <a:rPr lang="en-US" dirty="0"/>
              <a:t>Don’t give up/Try your best.</a:t>
            </a:r>
          </a:p>
          <a:p>
            <a:r>
              <a:rPr lang="en-US" dirty="0"/>
              <a:t>Come to class on time.</a:t>
            </a:r>
          </a:p>
          <a:p>
            <a:r>
              <a:rPr lang="en-US" dirty="0"/>
              <a:t>Keep the Classroom Clean!!!!!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5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29881"/>
            <a:ext cx="9601196" cy="1303867"/>
          </a:xfrm>
        </p:spPr>
        <p:txBody>
          <a:bodyPr/>
          <a:lstStyle/>
          <a:p>
            <a:r>
              <a:rPr lang="en-US" u="sng" dirty="0"/>
              <a:t>Classroom Rules/Expectations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47925"/>
          </a:xfrm>
        </p:spPr>
        <p:txBody>
          <a:bodyPr/>
          <a:lstStyle/>
          <a:p>
            <a:r>
              <a:rPr lang="en-US" dirty="0"/>
              <a:t>Be prepared for class each day (pencil)</a:t>
            </a:r>
          </a:p>
          <a:p>
            <a:r>
              <a:rPr lang="en-US" dirty="0"/>
              <a:t>Follow Directions when given.</a:t>
            </a:r>
          </a:p>
          <a:p>
            <a:r>
              <a:rPr lang="en-US" dirty="0"/>
              <a:t>Pay attention, Participate and ask questions.</a:t>
            </a:r>
          </a:p>
          <a:p>
            <a:r>
              <a:rPr lang="en-US" dirty="0"/>
              <a:t>Take responsibility for your actions.</a:t>
            </a:r>
          </a:p>
          <a:p>
            <a:r>
              <a:rPr lang="en-US" dirty="0"/>
              <a:t>Don’t Lie or steal</a:t>
            </a:r>
          </a:p>
          <a:p>
            <a:r>
              <a:rPr lang="en-US" dirty="0"/>
              <a:t>Respect yourself, your classmates, other teachers, and Mr. Lawson.</a:t>
            </a:r>
          </a:p>
          <a:p>
            <a:r>
              <a:rPr lang="en-US" dirty="0"/>
              <a:t>Disrespect to me WILL NOT be tolerated.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698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Possible Consequences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593775"/>
            <a:ext cx="9977845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28600" algn="l"/>
              </a:tabLst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28600" algn="l"/>
              </a:tabLs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- Verbal warning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28600" algn="l"/>
              </a:tabLs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- Call home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28600" algn="l"/>
              </a:tabLst>
            </a:pPr>
            <a:r>
              <a:rPr lang="en-US" altLang="en-US" sz="2000" dirty="0"/>
              <a:t>-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Detention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r>
              <a:rPr lang="en-US" altLang="en-US" sz="2000" dirty="0"/>
              <a:t>Punish the Whole Class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r>
              <a:rPr lang="en-US" altLang="en-US" sz="2000" dirty="0"/>
              <a:t>Teacher Pick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6861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Curriculum (6</a:t>
            </a:r>
            <a:r>
              <a:rPr lang="en-US" baseline="30000" dirty="0"/>
              <a:t>th</a:t>
            </a:r>
            <a:r>
              <a:rPr lang="en-US" dirty="0"/>
              <a:t> Grade)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72019"/>
          </a:xfrm>
        </p:spPr>
        <p:txBody>
          <a:bodyPr>
            <a:normAutofit fontScale="92500"/>
          </a:bodyPr>
          <a:lstStyle/>
          <a:p>
            <a:r>
              <a:rPr lang="en-US" b="1" u="sng" dirty="0"/>
              <a:t>Number System </a:t>
            </a:r>
            <a:r>
              <a:rPr lang="en-US" dirty="0"/>
              <a:t>– Positive/Negative #’s, Absolute Value, Opposite Number, Comparing Positive and Negative Numbers.</a:t>
            </a:r>
          </a:p>
          <a:p>
            <a:r>
              <a:rPr lang="en-US" b="1" u="sng" dirty="0"/>
              <a:t>Expressions/Equations</a:t>
            </a:r>
            <a:r>
              <a:rPr lang="en-US" b="1" dirty="0"/>
              <a:t> </a:t>
            </a:r>
            <a:r>
              <a:rPr lang="en-US" dirty="0"/>
              <a:t>– Distributive Property, writing/Evaluate Expressions, Solve One Step Equations. Greater Than, Less Than, Equal Too.</a:t>
            </a:r>
          </a:p>
          <a:p>
            <a:r>
              <a:rPr lang="en-US" b="1" u="sng" dirty="0"/>
              <a:t>Ratios/Proportions</a:t>
            </a:r>
            <a:r>
              <a:rPr lang="en-US" dirty="0"/>
              <a:t> – Basic Ratios and Basic Unit Rates Problems.</a:t>
            </a:r>
          </a:p>
          <a:p>
            <a:r>
              <a:rPr lang="en-US" b="1" u="sng" dirty="0"/>
              <a:t>Geometry</a:t>
            </a:r>
            <a:r>
              <a:rPr lang="en-US" u="sng" dirty="0"/>
              <a:t> </a:t>
            </a:r>
            <a:r>
              <a:rPr lang="en-US" dirty="0"/>
              <a:t>– Area of a Trapezoid/Triangle, Volume, Surface Area</a:t>
            </a:r>
          </a:p>
          <a:p>
            <a:r>
              <a:rPr lang="en-US" b="1" u="sng" dirty="0"/>
              <a:t>Statistics/Probability</a:t>
            </a:r>
            <a:r>
              <a:rPr lang="en-US" dirty="0"/>
              <a:t> – Median/Mean, Interquartile Range,  Mean Absolute Deviation </a:t>
            </a:r>
          </a:p>
        </p:txBody>
      </p:sp>
    </p:spTree>
    <p:extLst>
      <p:ext uri="{BB962C8B-B14F-4D97-AF65-F5344CB8AC3E}">
        <p14:creationId xmlns:p14="http://schemas.microsoft.com/office/powerpoint/2010/main" val="2414671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1444</TotalTime>
  <Words>766</Words>
  <Application>Microsoft Office PowerPoint</Application>
  <PresentationFormat>Widescreen</PresentationFormat>
  <Paragraphs>136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Garamond</vt:lpstr>
      <vt:lpstr>Wingdings</vt:lpstr>
      <vt:lpstr>Organic</vt:lpstr>
      <vt:lpstr>Welcome to the 7th Grade</vt:lpstr>
      <vt:lpstr>About Me </vt:lpstr>
      <vt:lpstr>About Me</vt:lpstr>
      <vt:lpstr>Favorite Word(s)</vt:lpstr>
      <vt:lpstr>“F” Words</vt:lpstr>
      <vt:lpstr>Classroom Rules/Expectations </vt:lpstr>
      <vt:lpstr>Classroom Rules/Expectations</vt:lpstr>
      <vt:lpstr>Possible Consequences </vt:lpstr>
      <vt:lpstr>Math Curriculum (6th Grade)</vt:lpstr>
      <vt:lpstr>Math Curriculum (7th Grade)</vt:lpstr>
      <vt:lpstr>Math EOG Scores</vt:lpstr>
      <vt:lpstr>6th Grade Results  89 Students                   (83 Students Tested ) </vt:lpstr>
      <vt:lpstr>6th Grade Results </vt:lpstr>
      <vt:lpstr>1st Block</vt:lpstr>
      <vt:lpstr>3rd  Block</vt:lpstr>
      <vt:lpstr>5th  Block</vt:lpstr>
      <vt:lpstr>5th Block </vt:lpstr>
      <vt:lpstr>Last Year 7th Grade EOG Scores (2017-2018)</vt:lpstr>
      <vt:lpstr>Grades</vt:lpstr>
      <vt:lpstr>The End!!!!!!!!!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7th Grade</dc:title>
  <dc:creator>Lawson, Lawrence D.</dc:creator>
  <cp:lastModifiedBy>Lawson, Lawrence D.</cp:lastModifiedBy>
  <cp:revision>34</cp:revision>
  <dcterms:created xsi:type="dcterms:W3CDTF">2017-07-17T18:29:52Z</dcterms:created>
  <dcterms:modified xsi:type="dcterms:W3CDTF">2019-08-16T15:31:49Z</dcterms:modified>
</cp:coreProperties>
</file>