
<file path=[Content_Types].xml><?xml version="1.0" encoding="utf-8"?>
<Types xmlns="http://schemas.openxmlformats.org/package/2006/content-types">
  <Default Extension="bin" ContentType="application/vnd.ms-office.activeX"/>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ctiveX/activeX1.xml" ContentType="application/vnd.ms-office.activeX+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32"/>
  </p:notesMasterIdLst>
  <p:sldIdLst>
    <p:sldId id="256" r:id="rId5"/>
    <p:sldId id="313" r:id="rId6"/>
    <p:sldId id="300" r:id="rId7"/>
    <p:sldId id="301" r:id="rId8"/>
    <p:sldId id="321" r:id="rId9"/>
    <p:sldId id="287" r:id="rId10"/>
    <p:sldId id="280" r:id="rId11"/>
    <p:sldId id="288" r:id="rId12"/>
    <p:sldId id="289" r:id="rId13"/>
    <p:sldId id="323" r:id="rId14"/>
    <p:sldId id="324" r:id="rId15"/>
    <p:sldId id="326" r:id="rId16"/>
    <p:sldId id="303" r:id="rId17"/>
    <p:sldId id="304" r:id="rId18"/>
    <p:sldId id="268" r:id="rId19"/>
    <p:sldId id="306" r:id="rId20"/>
    <p:sldId id="307" r:id="rId21"/>
    <p:sldId id="271" r:id="rId22"/>
    <p:sldId id="310" r:id="rId23"/>
    <p:sldId id="317" r:id="rId24"/>
    <p:sldId id="318" r:id="rId25"/>
    <p:sldId id="319" r:id="rId26"/>
    <p:sldId id="305" r:id="rId27"/>
    <p:sldId id="277" r:id="rId28"/>
    <p:sldId id="278" r:id="rId29"/>
    <p:sldId id="260" r:id="rId30"/>
    <p:sldId id="27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323" autoAdjust="0"/>
  </p:normalViewPr>
  <p:slideViewPr>
    <p:cSldViewPr>
      <p:cViewPr varScale="1">
        <p:scale>
          <a:sx n="62" d="100"/>
          <a:sy n="62" d="100"/>
        </p:scale>
        <p:origin x="960" y="66"/>
      </p:cViewPr>
      <p:guideLst>
        <p:guide orient="horz" pos="2160"/>
        <p:guide pos="2880"/>
      </p:guideLst>
    </p:cSldViewPr>
  </p:slideViewPr>
  <p:outlineViewPr>
    <p:cViewPr>
      <p:scale>
        <a:sx n="33" d="100"/>
        <a:sy n="33" d="100"/>
      </p:scale>
      <p:origin x="0" y="547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5512D112-5CC6-11CF-8D67-00AA00BDCE1D}" ax:persistence="persistStream" r:id="rId1"/>
</file>

<file path=ppt/drawings/_rels/vmlDrawing1.vml.rels><?xml version="1.0" encoding="UTF-8" standalone="yes"?>
<Relationships xmlns="http://schemas.openxmlformats.org/package/2006/relationships"><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7EAB09-75AB-4AFC-8D6A-18CD9E4541FB}" type="datetimeFigureOut">
              <a:rPr lang="en-US" smtClean="0"/>
              <a:pPr/>
              <a:t>1/12/2020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387AD7-55D8-4E89-AC09-83CE365E085C}" type="slidenum">
              <a:rPr lang="en-US" smtClean="0"/>
              <a:pPr/>
              <a:t>‹#›</a:t>
            </a:fld>
            <a:endParaRPr lang="en-US"/>
          </a:p>
        </p:txBody>
      </p:sp>
    </p:spTree>
    <p:extLst>
      <p:ext uri="{BB962C8B-B14F-4D97-AF65-F5344CB8AC3E}">
        <p14:creationId xmlns:p14="http://schemas.microsoft.com/office/powerpoint/2010/main" val="1087200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BAIP Instructional Support Version 2</a:t>
            </a:r>
          </a:p>
        </p:txBody>
      </p:sp>
      <p:sp>
        <p:nvSpPr>
          <p:cNvPr id="5" name="Rectangle 3"/>
          <p:cNvSpPr>
            <a:spLocks noGrp="1" noChangeArrowheads="1"/>
          </p:cNvSpPr>
          <p:nvPr>
            <p:ph type="dt" idx="1"/>
          </p:nvPr>
        </p:nvSpPr>
        <p:spPr>
          <a:ln/>
        </p:spPr>
        <p:txBody>
          <a:bodyPr/>
          <a:lstStyle/>
          <a:p>
            <a:fld id="{E4DEBC51-2DF4-49BB-ACB1-EC1017E16C29}" type="datetime1">
              <a:rPr lang="en-US"/>
              <a:pPr/>
              <a:t>1/12/2020</a:t>
            </a:fld>
            <a:endParaRPr lang="en-US"/>
          </a:p>
        </p:txBody>
      </p:sp>
      <p:sp>
        <p:nvSpPr>
          <p:cNvPr id="7" name="Rectangle 7"/>
          <p:cNvSpPr>
            <a:spLocks noGrp="1" noChangeArrowheads="1"/>
          </p:cNvSpPr>
          <p:nvPr>
            <p:ph type="sldNum" sz="quarter" idx="5"/>
          </p:nvPr>
        </p:nvSpPr>
        <p:spPr>
          <a:ln/>
        </p:spPr>
        <p:txBody>
          <a:bodyPr/>
          <a:lstStyle/>
          <a:p>
            <a:fld id="{A187BDD6-73EB-4CE1-8850-FCAF44272744}" type="slidenum">
              <a:rPr lang="en-US"/>
              <a:pPr/>
              <a:t>13</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r>
              <a:rPr lang="en-US" dirty="0">
                <a:cs typeface="Times New Roman" pitchFamily="18" charset="0"/>
              </a:rPr>
              <a:t>What is a Scale Factor?(PowerPoint #1)</a:t>
            </a:r>
          </a:p>
          <a:p>
            <a:r>
              <a:rPr lang="en-US" dirty="0">
                <a:cs typeface="Times New Roman" pitchFamily="18" charset="0"/>
              </a:rPr>
              <a:t>Teacher prompt: Show students a picture of a competition swimming pool.</a:t>
            </a:r>
          </a:p>
          <a:p>
            <a:r>
              <a:rPr lang="en-US" dirty="0">
                <a:cs typeface="Times New Roman" pitchFamily="18" charset="0"/>
              </a:rPr>
              <a:t> (See Teacher’s Guide)</a:t>
            </a:r>
          </a:p>
          <a:p>
            <a:r>
              <a:rPr lang="en-US" dirty="0">
                <a:cs typeface="Times New Roman" pitchFamily="18" charset="0"/>
              </a:rPr>
              <a:t>Teacher prompt: Tell students that the dimensions of this the picture of the pool have a scale factor of  1 in. to 20 yards.</a:t>
            </a:r>
          </a:p>
          <a:p>
            <a:r>
              <a:rPr lang="en-US" dirty="0">
                <a:cs typeface="Times New Roman" pitchFamily="18" charset="0"/>
              </a:rPr>
              <a:t>Teacher prompt:  Explain to students that the scale factor will help us find the actual dimensions of the diagram of the pool.  A scale factor is a ratio of measurements in a scale drawing to the actual measurement of the real-world object.</a:t>
            </a:r>
          </a:p>
          <a:p>
            <a:r>
              <a:rPr lang="en-US" dirty="0">
                <a:cs typeface="Times New Roman" pitchFamily="18" charset="0"/>
              </a:rPr>
              <a:t>Teacher prompt:  Ask students, “If 1 in. = 20 yards and the pool’s length is 100 yards, what is the length of the picture of the pool?</a:t>
            </a:r>
          </a:p>
          <a:p>
            <a:r>
              <a:rPr lang="en-US" dirty="0">
                <a:cs typeface="Times New Roman" pitchFamily="18" charset="0"/>
              </a:rPr>
              <a:t>Student response: If 1 inch equals 20 yards, then 100 ÷ 20 equals 5 inches.  The length of the diagram will be 5 inches.  </a:t>
            </a:r>
          </a:p>
          <a:p>
            <a:r>
              <a:rPr lang="en-US" dirty="0">
                <a:cs typeface="Times New Roman" pitchFamily="18" charset="0"/>
              </a:rPr>
              <a:t>Teacher prompt:  Yes that is correct.</a:t>
            </a:r>
          </a:p>
          <a:p>
            <a:r>
              <a:rPr lang="en-US" dirty="0">
                <a:cs typeface="Times New Roman" pitchFamily="18" charset="0"/>
              </a:rPr>
              <a:t>Teacher prompt: Using the same scale factor, find the width of the diagram if the pool’s width is 75 yards. </a:t>
            </a:r>
          </a:p>
          <a:p>
            <a:r>
              <a:rPr lang="en-US" dirty="0">
                <a:cs typeface="Times New Roman" pitchFamily="18" charset="0"/>
              </a:rPr>
              <a:t>Student response:  Using the scale factor of 1 inch to 20 yards I divided the 75 yards by 20 yards.  The width of the picture is 3 ¾ inches because 75 ÷ 20 = 3.75 or 3 ¾ inches.  </a:t>
            </a:r>
          </a:p>
          <a:p>
            <a:r>
              <a:rPr lang="en-US" dirty="0">
                <a:cs typeface="Times New Roman" pitchFamily="18" charset="0"/>
              </a:rPr>
              <a:t>Teacher prompt: Using the dimensions you just found, make a diagram of the swimming pool.</a:t>
            </a:r>
          </a:p>
          <a:p>
            <a:r>
              <a:rPr lang="en-US" dirty="0">
                <a:cs typeface="Times New Roman" pitchFamily="18" charset="0"/>
              </a:rPr>
              <a:t>Student response: The diagram should be a 5” by 3 ¾” rectangle.</a:t>
            </a:r>
          </a:p>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BAIP Instructional Support Version 2</a:t>
            </a:r>
          </a:p>
        </p:txBody>
      </p:sp>
      <p:sp>
        <p:nvSpPr>
          <p:cNvPr id="5" name="Rectangle 3"/>
          <p:cNvSpPr>
            <a:spLocks noGrp="1" noChangeArrowheads="1"/>
          </p:cNvSpPr>
          <p:nvPr>
            <p:ph type="dt" idx="1"/>
          </p:nvPr>
        </p:nvSpPr>
        <p:spPr>
          <a:ln/>
        </p:spPr>
        <p:txBody>
          <a:bodyPr/>
          <a:lstStyle/>
          <a:p>
            <a:fld id="{38D1E248-AE95-4C31-817A-B2668A0317E7}" type="datetime1">
              <a:rPr lang="en-US"/>
              <a:pPr/>
              <a:t>1/12/2020</a:t>
            </a:fld>
            <a:endParaRPr lang="en-US"/>
          </a:p>
        </p:txBody>
      </p:sp>
      <p:sp>
        <p:nvSpPr>
          <p:cNvPr id="7" name="Rectangle 7"/>
          <p:cNvSpPr>
            <a:spLocks noGrp="1" noChangeArrowheads="1"/>
          </p:cNvSpPr>
          <p:nvPr>
            <p:ph type="sldNum" sz="quarter" idx="5"/>
          </p:nvPr>
        </p:nvSpPr>
        <p:spPr>
          <a:ln/>
        </p:spPr>
        <p:txBody>
          <a:bodyPr/>
          <a:lstStyle/>
          <a:p>
            <a:fld id="{9FE88FF0-520C-4606-81CA-952D157BD6FD}" type="slidenum">
              <a:rPr lang="en-US"/>
              <a:pPr/>
              <a:t>14</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r>
              <a:rPr lang="en-US" b="1">
                <a:cs typeface="Times New Roman" pitchFamily="18" charset="0"/>
              </a:rPr>
              <a:t>(3.) Teaching Concept 2: </a:t>
            </a:r>
            <a:r>
              <a:rPr lang="en-US">
                <a:cs typeface="Times New Roman" pitchFamily="18" charset="0"/>
              </a:rPr>
              <a:t> Use a Scale Factor to Set up Proportions to Solve Real-World Problems (PowerPoint #2)</a:t>
            </a:r>
          </a:p>
          <a:p>
            <a:r>
              <a:rPr lang="en-US">
                <a:cs typeface="Times New Roman" pitchFamily="18" charset="0"/>
              </a:rPr>
              <a:t>Teacher prompt: Another way to solve the competition pool problem is to set up a proportion.</a:t>
            </a:r>
          </a:p>
          <a:p>
            <a:r>
              <a:rPr lang="en-US">
                <a:latin typeface="Times" pitchFamily="18" charset="0"/>
                <a:cs typeface="Times New Roman" pitchFamily="18" charset="0"/>
              </a:rPr>
              <a:t>Teacher prompt:  When setting up a proportion, make sure you keep like units in the same fraction.</a:t>
            </a:r>
          </a:p>
          <a:p>
            <a:r>
              <a:rPr lang="en-US">
                <a:cs typeface="Times New Roman" pitchFamily="18" charset="0"/>
              </a:rPr>
              <a:t>Teacher prompt: Let us set up a proportion using the previous dimensions.</a:t>
            </a:r>
          </a:p>
          <a:p>
            <a:r>
              <a:rPr lang="en-US">
                <a:cs typeface="Times New Roman" pitchFamily="18" charset="0"/>
              </a:rPr>
              <a:t>Teacher prompt:  Start with the length first.  Set up the proportion with the inches in the first fraction and the yards in the second fraction.  Once your proportion is set up, solve for the missing length.</a:t>
            </a:r>
          </a:p>
          <a:p>
            <a:r>
              <a:rPr lang="en-US">
                <a:cs typeface="Times New Roman" pitchFamily="18" charset="0"/>
              </a:rPr>
              <a:t>Student response:  Length: </a:t>
            </a:r>
            <a:r>
              <a:rPr lang="en-US" u="sng">
                <a:cs typeface="Times New Roman" pitchFamily="18" charset="0"/>
              </a:rPr>
              <a:t>1inch</a:t>
            </a:r>
            <a:r>
              <a:rPr lang="en-US">
                <a:cs typeface="Times New Roman" pitchFamily="18" charset="0"/>
              </a:rPr>
              <a:t> = </a:t>
            </a:r>
            <a:r>
              <a:rPr lang="en-US" u="sng">
                <a:cs typeface="Times New Roman" pitchFamily="18" charset="0"/>
              </a:rPr>
              <a:t>20 yards</a:t>
            </a:r>
            <a:r>
              <a:rPr lang="en-US">
                <a:cs typeface="Times New Roman" pitchFamily="18" charset="0"/>
              </a:rPr>
              <a:t>  </a:t>
            </a:r>
          </a:p>
          <a:p>
            <a:r>
              <a:rPr lang="en-US">
                <a:cs typeface="Times New Roman" pitchFamily="18" charset="0"/>
              </a:rPr>
              <a:t>                                        x inch   100 yards</a:t>
            </a:r>
          </a:p>
          <a:p>
            <a:r>
              <a:rPr lang="en-US">
                <a:cs typeface="Times New Roman" pitchFamily="18" charset="0"/>
              </a:rPr>
              <a:t>				        20x = 100</a:t>
            </a:r>
          </a:p>
          <a:p>
            <a:r>
              <a:rPr lang="en-US">
                <a:cs typeface="Times New Roman" pitchFamily="18" charset="0"/>
              </a:rPr>
              <a:t>    			Length:         x = 5 inches</a:t>
            </a:r>
          </a:p>
          <a:p>
            <a:r>
              <a:rPr lang="en-US">
                <a:cs typeface="Times New Roman" pitchFamily="18" charset="0"/>
              </a:rPr>
              <a:t> </a:t>
            </a:r>
          </a:p>
          <a:p>
            <a:r>
              <a:rPr lang="en-US">
                <a:cs typeface="Times New Roman" pitchFamily="18" charset="0"/>
              </a:rPr>
              <a:t> 			Width:      </a:t>
            </a:r>
            <a:r>
              <a:rPr lang="en-US" u="sng">
                <a:cs typeface="Times New Roman" pitchFamily="18" charset="0"/>
              </a:rPr>
              <a:t> 1 inch</a:t>
            </a:r>
            <a:r>
              <a:rPr lang="en-US">
                <a:cs typeface="Times New Roman" pitchFamily="18" charset="0"/>
              </a:rPr>
              <a:t> = </a:t>
            </a:r>
            <a:r>
              <a:rPr lang="en-US" u="sng">
                <a:cs typeface="Times New Roman" pitchFamily="18" charset="0"/>
              </a:rPr>
              <a:t>20 yards </a:t>
            </a:r>
            <a:endParaRPr lang="en-US">
              <a:cs typeface="Times New Roman" pitchFamily="18" charset="0"/>
            </a:endParaRPr>
          </a:p>
          <a:p>
            <a:r>
              <a:rPr lang="en-US">
                <a:cs typeface="Times New Roman" pitchFamily="18" charset="0"/>
              </a:rPr>
              <a:t>				     x inches  75 yards</a:t>
            </a:r>
          </a:p>
          <a:p>
            <a:r>
              <a:rPr lang="en-US">
                <a:cs typeface="Times New Roman" pitchFamily="18" charset="0"/>
              </a:rPr>
              <a:t>				          20x = 75</a:t>
            </a:r>
          </a:p>
          <a:p>
            <a:r>
              <a:rPr lang="en-US">
                <a:cs typeface="Times New Roman" pitchFamily="18" charset="0"/>
              </a:rPr>
              <a:t>                           Width:            x = 3 3/4 inches</a:t>
            </a:r>
          </a:p>
          <a:p>
            <a:r>
              <a:rPr lang="en-US">
                <a:cs typeface="Times New Roman" pitchFamily="18" charset="0"/>
              </a:rPr>
              <a:t>Teacher prompt:  Good job.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BAIP Instructional Support Version 2</a:t>
            </a:r>
          </a:p>
        </p:txBody>
      </p:sp>
      <p:sp>
        <p:nvSpPr>
          <p:cNvPr id="5" name="Rectangle 3"/>
          <p:cNvSpPr>
            <a:spLocks noGrp="1" noChangeArrowheads="1"/>
          </p:cNvSpPr>
          <p:nvPr>
            <p:ph type="dt" idx="1"/>
          </p:nvPr>
        </p:nvSpPr>
        <p:spPr>
          <a:ln/>
        </p:spPr>
        <p:txBody>
          <a:bodyPr/>
          <a:lstStyle/>
          <a:p>
            <a:fld id="{BE0D949E-1343-466F-982F-18F72A64FB11}" type="datetime1">
              <a:rPr lang="en-US"/>
              <a:pPr/>
              <a:t>1/12/2020</a:t>
            </a:fld>
            <a:endParaRPr lang="en-US"/>
          </a:p>
        </p:txBody>
      </p:sp>
      <p:sp>
        <p:nvSpPr>
          <p:cNvPr id="7" name="Rectangle 7"/>
          <p:cNvSpPr>
            <a:spLocks noGrp="1" noChangeArrowheads="1"/>
          </p:cNvSpPr>
          <p:nvPr>
            <p:ph type="sldNum" sz="quarter" idx="5"/>
          </p:nvPr>
        </p:nvSpPr>
        <p:spPr>
          <a:ln/>
        </p:spPr>
        <p:txBody>
          <a:bodyPr/>
          <a:lstStyle/>
          <a:p>
            <a:fld id="{0E3C6495-25C8-437F-8248-67093BDC32C5}" type="slidenum">
              <a:rPr lang="en-US"/>
              <a:pPr/>
              <a:t>16</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r>
              <a:rPr lang="en-US">
                <a:cs typeface="Times New Roman" pitchFamily="18" charset="0"/>
              </a:rPr>
              <a:t>Application (PowerPoint #4) </a:t>
            </a:r>
          </a:p>
          <a:p>
            <a:r>
              <a:rPr lang="en-US">
                <a:cs typeface="Times New Roman" pitchFamily="18" charset="0"/>
              </a:rPr>
              <a:t>Tom is drawing a blueprint for a rectangular shed he wants to build.  The scale factor is 1 ft. to ¼ inch.  If the dimensions of the blueprint are 1 ¼ in. by 2 inches, what are the actual dimensions of the shed going to be?</a:t>
            </a:r>
          </a:p>
          <a:p>
            <a:r>
              <a:rPr lang="en-US">
                <a:cs typeface="Times New Roman" pitchFamily="18" charset="0"/>
              </a:rPr>
              <a:t>Teacher prompt: Have students help you translate what the problem is asking and tell how he/she will solve this problem.</a:t>
            </a:r>
          </a:p>
          <a:p>
            <a:r>
              <a:rPr lang="en-US">
                <a:cs typeface="Times New Roman" pitchFamily="18" charset="0"/>
              </a:rPr>
              <a:t>Student response: The problem is asking to use the scale factor of 1 ft. to ¼ in. to find the actual dimensions of the shed.  The first step is to set up a proportion for one of the sides, length or width.  </a:t>
            </a:r>
          </a:p>
          <a:p>
            <a:r>
              <a:rPr lang="en-US">
                <a:cs typeface="Arial" charset="0"/>
              </a:rPr>
              <a:t> The proportion for the length is:  </a:t>
            </a:r>
            <a:endParaRPr lang="en-US">
              <a:cs typeface="Times New Roman" pitchFamily="18" charset="0"/>
            </a:endParaRPr>
          </a:p>
          <a:p>
            <a:r>
              <a:rPr lang="en-US">
                <a:cs typeface="Arial" charset="0"/>
              </a:rPr>
              <a:t>                       </a:t>
            </a:r>
            <a:r>
              <a:rPr lang="en-US" u="sng">
                <a:cs typeface="Arial" charset="0"/>
              </a:rPr>
              <a:t>1/4 inch</a:t>
            </a:r>
            <a:r>
              <a:rPr lang="en-US">
                <a:cs typeface="Arial" charset="0"/>
              </a:rPr>
              <a:t> = </a:t>
            </a:r>
            <a:r>
              <a:rPr lang="en-US" u="sng">
                <a:cs typeface="Arial" charset="0"/>
              </a:rPr>
              <a:t>1 foot </a:t>
            </a:r>
            <a:endParaRPr lang="en-US">
              <a:cs typeface="Times New Roman" pitchFamily="18" charset="0"/>
            </a:endParaRPr>
          </a:p>
          <a:p>
            <a:r>
              <a:rPr lang="en-US">
                <a:cs typeface="Arial" charset="0"/>
              </a:rPr>
              <a:t>                      2 inches      x</a:t>
            </a:r>
            <a:endParaRPr lang="en-US">
              <a:cs typeface="Times New Roman" pitchFamily="18" charset="0"/>
            </a:endParaRPr>
          </a:p>
          <a:p>
            <a:r>
              <a:rPr lang="en-US">
                <a:cs typeface="Arial" charset="0"/>
              </a:rPr>
              <a:t>                     (4/1)1/4x  =  2 </a:t>
            </a:r>
            <a:endParaRPr lang="en-US">
              <a:cs typeface="Times New Roman" pitchFamily="18" charset="0"/>
            </a:endParaRPr>
          </a:p>
          <a:p>
            <a:r>
              <a:rPr lang="en-US">
                <a:cs typeface="Arial" charset="0"/>
              </a:rPr>
              <a:t> Multiply ¼ in. by its reciprocal of 4/1  to get 1x.  Then multiply the right side by that same 4/1.</a:t>
            </a:r>
            <a:endParaRPr lang="en-US">
              <a:latin typeface="Times" pitchFamily="18" charset="0"/>
              <a:cs typeface="Times New Roman" pitchFamily="18" charset="0"/>
            </a:endParaRPr>
          </a:p>
          <a:p>
            <a:r>
              <a:rPr lang="en-US">
                <a:cs typeface="Arial" charset="0"/>
              </a:rPr>
              <a:t>                1x  = (4/1) 2/1 </a:t>
            </a:r>
            <a:endParaRPr lang="en-US">
              <a:cs typeface="Times New Roman" pitchFamily="18" charset="0"/>
            </a:endParaRPr>
          </a:p>
          <a:p>
            <a:r>
              <a:rPr lang="en-US">
                <a:cs typeface="Arial" charset="0"/>
              </a:rPr>
              <a:t>                 1x = 8/1 or 8</a:t>
            </a:r>
            <a:endParaRPr lang="en-US">
              <a:cs typeface="Times New Roman" pitchFamily="18" charset="0"/>
            </a:endParaRPr>
          </a:p>
          <a:p>
            <a:r>
              <a:rPr lang="en-US">
                <a:cs typeface="Arial" charset="0"/>
              </a:rPr>
              <a:t>	         1x = 8 feet</a:t>
            </a:r>
            <a:endParaRPr lang="en-US">
              <a:cs typeface="Times New Roman" pitchFamily="18" charset="0"/>
            </a:endParaRPr>
          </a:p>
          <a:p>
            <a:r>
              <a:rPr lang="en-US">
                <a:cs typeface="Arial" charset="0"/>
              </a:rPr>
              <a:t>The length of the shed is 8 feet.</a:t>
            </a:r>
            <a:endParaRPr lang="en-US">
              <a:cs typeface="Times New Roman" pitchFamily="18" charset="0"/>
            </a:endParaRPr>
          </a:p>
          <a:p>
            <a:r>
              <a:rPr lang="en-US">
                <a:cs typeface="Arial" charset="0"/>
              </a:rPr>
              <a:t>Next, find the width of he shed.</a:t>
            </a:r>
            <a:endParaRPr lang="en-US">
              <a:cs typeface="Times New Roman" pitchFamily="18" charset="0"/>
            </a:endParaRPr>
          </a:p>
          <a:p>
            <a:r>
              <a:rPr lang="en-US">
                <a:cs typeface="Arial" charset="0"/>
              </a:rPr>
              <a:t>         </a:t>
            </a:r>
            <a:r>
              <a:rPr lang="en-US" u="sng">
                <a:cs typeface="Arial" charset="0"/>
              </a:rPr>
              <a:t>1/4 inch</a:t>
            </a:r>
            <a:r>
              <a:rPr lang="en-US">
                <a:cs typeface="Arial" charset="0"/>
              </a:rPr>
              <a:t> = </a:t>
            </a:r>
            <a:r>
              <a:rPr lang="en-US" u="sng">
                <a:cs typeface="Arial" charset="0"/>
              </a:rPr>
              <a:t>1 foot</a:t>
            </a:r>
            <a:r>
              <a:rPr lang="en-US">
                <a:cs typeface="Arial" charset="0"/>
              </a:rPr>
              <a:t>         </a:t>
            </a:r>
            <a:endParaRPr lang="en-US">
              <a:cs typeface="Times New Roman" pitchFamily="18" charset="0"/>
            </a:endParaRPr>
          </a:p>
          <a:p>
            <a:r>
              <a:rPr lang="en-US">
                <a:cs typeface="Arial" charset="0"/>
              </a:rPr>
              <a:t>      1 1/4 inches     x</a:t>
            </a:r>
            <a:endParaRPr lang="en-US">
              <a:cs typeface="Times New Roman" pitchFamily="18" charset="0"/>
            </a:endParaRPr>
          </a:p>
          <a:p>
            <a:r>
              <a:rPr lang="en-US">
                <a:cs typeface="Arial" charset="0"/>
              </a:rPr>
              <a:t>      (4/1)1/4 x  =  1 ¼ </a:t>
            </a:r>
            <a:endParaRPr lang="en-US">
              <a:cs typeface="Times New Roman" pitchFamily="18" charset="0"/>
            </a:endParaRPr>
          </a:p>
          <a:p>
            <a:r>
              <a:rPr lang="en-US">
                <a:cs typeface="Arial" charset="0"/>
              </a:rPr>
              <a:t> Multiply 1/4 by its reciprocal of 4/1  to get 1x.  Then multiply the right side by the reciprocal, 4/1.</a:t>
            </a:r>
            <a:endParaRPr lang="en-US">
              <a:cs typeface="Times New Roman" pitchFamily="18" charset="0"/>
            </a:endParaRPr>
          </a:p>
          <a:p>
            <a:r>
              <a:rPr lang="en-US">
                <a:cs typeface="Arial" charset="0"/>
              </a:rPr>
              <a:t>            1x  = 5/4(4/1) </a:t>
            </a:r>
            <a:endParaRPr lang="en-US">
              <a:cs typeface="Times New Roman" pitchFamily="18" charset="0"/>
            </a:endParaRPr>
          </a:p>
          <a:p>
            <a:r>
              <a:rPr lang="en-US">
                <a:cs typeface="Arial" charset="0"/>
              </a:rPr>
              <a:t>             1x = 20/4 or 5</a:t>
            </a:r>
            <a:endParaRPr lang="en-US">
              <a:cs typeface="Times New Roman" pitchFamily="18" charset="0"/>
            </a:endParaRPr>
          </a:p>
          <a:p>
            <a:r>
              <a:rPr lang="en-US">
                <a:cs typeface="Arial" charset="0"/>
              </a:rPr>
              <a:t>	    1x = 5 feet</a:t>
            </a:r>
            <a:endParaRPr lang="en-US">
              <a:cs typeface="Times New Roman" pitchFamily="18" charset="0"/>
            </a:endParaRPr>
          </a:p>
          <a:p>
            <a:r>
              <a:rPr lang="en-US">
                <a:cs typeface="Arial" charset="0"/>
              </a:rPr>
              <a:t>The width of the room is 5 feet.</a:t>
            </a:r>
            <a:endParaRPr lang="en-US">
              <a:cs typeface="Times New Roman" pitchFamily="18" charset="0"/>
            </a:endParaRPr>
          </a:p>
          <a:p>
            <a:r>
              <a:rPr lang="en-US">
                <a:cs typeface="Times New Roman" pitchFamily="18" charset="0"/>
              </a:rPr>
              <a:t> </a:t>
            </a: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BAIP Instructional Support Version 2</a:t>
            </a:r>
          </a:p>
        </p:txBody>
      </p:sp>
      <p:sp>
        <p:nvSpPr>
          <p:cNvPr id="5" name="Rectangle 3"/>
          <p:cNvSpPr>
            <a:spLocks noGrp="1" noChangeArrowheads="1"/>
          </p:cNvSpPr>
          <p:nvPr>
            <p:ph type="dt" idx="1"/>
          </p:nvPr>
        </p:nvSpPr>
        <p:spPr>
          <a:ln/>
        </p:spPr>
        <p:txBody>
          <a:bodyPr/>
          <a:lstStyle/>
          <a:p>
            <a:fld id="{051ED020-C3CC-476B-8F36-0EB278794BA2}" type="datetime1">
              <a:rPr lang="en-US"/>
              <a:pPr/>
              <a:t>1/12/2020</a:t>
            </a:fld>
            <a:endParaRPr lang="en-US"/>
          </a:p>
        </p:txBody>
      </p:sp>
      <p:sp>
        <p:nvSpPr>
          <p:cNvPr id="7" name="Rectangle 7"/>
          <p:cNvSpPr>
            <a:spLocks noGrp="1" noChangeArrowheads="1"/>
          </p:cNvSpPr>
          <p:nvPr>
            <p:ph type="sldNum" sz="quarter" idx="5"/>
          </p:nvPr>
        </p:nvSpPr>
        <p:spPr>
          <a:ln/>
        </p:spPr>
        <p:txBody>
          <a:bodyPr/>
          <a:lstStyle/>
          <a:p>
            <a:fld id="{3C8A2AB0-0906-44E5-B9BF-B239C41556D0}" type="slidenum">
              <a:rPr lang="en-US"/>
              <a:pPr/>
              <a:t>17</a:t>
            </a:fld>
            <a:endParaRPr 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r>
              <a:rPr lang="en-US">
                <a:cs typeface="Times New Roman" pitchFamily="18" charset="0"/>
              </a:rPr>
              <a:t>(PowerPoint #5)</a:t>
            </a:r>
          </a:p>
          <a:p>
            <a:r>
              <a:rPr lang="en-US">
                <a:cs typeface="Times New Roman" pitchFamily="18" charset="0"/>
              </a:rPr>
              <a:t>Teacher Prompt: Write the following scale factor on the board. </a:t>
            </a:r>
          </a:p>
          <a:p>
            <a:r>
              <a:rPr lang="en-US">
                <a:cs typeface="Times New Roman" pitchFamily="18" charset="0"/>
              </a:rPr>
              <a:t>   ¾ inch to 1 foot</a:t>
            </a:r>
          </a:p>
          <a:p>
            <a:r>
              <a:rPr lang="en-US">
                <a:cs typeface="Times New Roman" pitchFamily="18" charset="0"/>
              </a:rPr>
              <a:t>Teacher Prompt: Ask the students, “If the length in inches is 2 ¼ inch, what would the actual length be in feet using the scale factor written on the board?”</a:t>
            </a:r>
          </a:p>
          <a:p>
            <a:r>
              <a:rPr lang="en-US">
                <a:latin typeface="Times" pitchFamily="18" charset="0"/>
                <a:cs typeface="Times New Roman" pitchFamily="18" charset="0"/>
              </a:rPr>
              <a:t>Student Response: </a:t>
            </a:r>
          </a:p>
          <a:p>
            <a:r>
              <a:rPr lang="en-US">
                <a:cs typeface="Arial" charset="0"/>
              </a:rPr>
              <a:t>    </a:t>
            </a:r>
            <a:r>
              <a:rPr lang="en-US" u="sng">
                <a:cs typeface="Arial" charset="0"/>
              </a:rPr>
              <a:t>3/4 inch</a:t>
            </a:r>
            <a:r>
              <a:rPr lang="en-US">
                <a:cs typeface="Arial" charset="0"/>
              </a:rPr>
              <a:t> = </a:t>
            </a:r>
            <a:r>
              <a:rPr lang="en-US" u="sng">
                <a:cs typeface="Arial" charset="0"/>
              </a:rPr>
              <a:t>1 foot </a:t>
            </a:r>
            <a:r>
              <a:rPr lang="en-US">
                <a:cs typeface="Arial" charset="0"/>
              </a:rPr>
              <a:t>        </a:t>
            </a:r>
            <a:endParaRPr lang="en-US">
              <a:cs typeface="Times New Roman" pitchFamily="18" charset="0"/>
            </a:endParaRPr>
          </a:p>
          <a:p>
            <a:r>
              <a:rPr lang="en-US">
                <a:cs typeface="Arial" charset="0"/>
              </a:rPr>
              <a:t> 2  1/4 inch      x</a:t>
            </a:r>
            <a:endParaRPr lang="en-US">
              <a:cs typeface="Times New Roman" pitchFamily="18" charset="0"/>
            </a:endParaRPr>
          </a:p>
          <a:p>
            <a:r>
              <a:rPr lang="en-US">
                <a:cs typeface="Arial" charset="0"/>
              </a:rPr>
              <a:t>         3/4 x  = 2  1/4</a:t>
            </a:r>
            <a:endParaRPr lang="en-US">
              <a:cs typeface="Times New Roman" pitchFamily="18" charset="0"/>
            </a:endParaRPr>
          </a:p>
          <a:p>
            <a:r>
              <a:rPr lang="en-US">
                <a:cs typeface="Arial" charset="0"/>
              </a:rPr>
              <a:t> Multiply 3/4 by its reciprocal of 4/3  to get 1x.  Multiply the right side by the same reciprocal of  4/3.</a:t>
            </a:r>
            <a:endParaRPr lang="en-US">
              <a:cs typeface="Times New Roman" pitchFamily="18" charset="0"/>
            </a:endParaRPr>
          </a:p>
          <a:p>
            <a:r>
              <a:rPr lang="en-US">
                <a:cs typeface="Arial" charset="0"/>
              </a:rPr>
              <a:t>            1x  = 9/4 ● 4/3 </a:t>
            </a:r>
            <a:endParaRPr lang="en-US">
              <a:cs typeface="Times New Roman" pitchFamily="18" charset="0"/>
            </a:endParaRPr>
          </a:p>
          <a:p>
            <a:r>
              <a:rPr lang="en-US">
                <a:cs typeface="Arial" charset="0"/>
              </a:rPr>
              <a:t>            1x = 36/12 or 3 feet</a:t>
            </a:r>
            <a:endParaRPr lang="en-US">
              <a:cs typeface="Times New Roman" pitchFamily="18" charset="0"/>
            </a:endParaRPr>
          </a:p>
          <a:p>
            <a:r>
              <a:rPr lang="en-US">
                <a:cs typeface="Arial" charset="0"/>
              </a:rPr>
              <a:t>	    1x = 3 feet</a:t>
            </a:r>
            <a:endParaRPr lang="en-US">
              <a:cs typeface="Times New Roman" pitchFamily="18" charset="0"/>
            </a:endParaRPr>
          </a:p>
          <a:p>
            <a:r>
              <a:rPr lang="en-US">
                <a:cs typeface="Times New Roman" pitchFamily="18" charset="0"/>
              </a:rPr>
              <a:t>Teacher prompt:  Good job.</a:t>
            </a:r>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EC64F4-11D1-474A-8899-439EBE84C30F}" type="slidenum">
              <a:rPr lang="en-US"/>
              <a:pPr/>
              <a:t>20</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pPr marL="228600" indent="-228600">
              <a:lnSpc>
                <a:spcPct val="90000"/>
              </a:lnSpc>
            </a:pPr>
            <a:r>
              <a:rPr lang="en-GB">
                <a:latin typeface="Arial" charset="0"/>
              </a:rPr>
              <a:t>Purpose:</a:t>
            </a:r>
          </a:p>
          <a:p>
            <a:pPr marL="228600" indent="-228600">
              <a:lnSpc>
                <a:spcPct val="90000"/>
              </a:lnSpc>
              <a:buFontTx/>
              <a:buChar char="•"/>
            </a:pPr>
            <a:r>
              <a:rPr lang="en-GB">
                <a:latin typeface="Arial" charset="0"/>
              </a:rPr>
              <a:t>To share Move On with you and outline what the Project can offer, to you and to learners</a:t>
            </a:r>
          </a:p>
          <a:p>
            <a:pPr marL="228600" indent="-228600">
              <a:lnSpc>
                <a:spcPct val="90000"/>
              </a:lnSpc>
              <a:buFontTx/>
              <a:buChar char="•"/>
            </a:pPr>
            <a:r>
              <a:rPr lang="en-GB">
                <a:latin typeface="Arial" charset="0"/>
              </a:rPr>
              <a:t>To give you a brief taste of the National Tests</a:t>
            </a:r>
          </a:p>
          <a:p>
            <a:pPr marL="228600" indent="-228600">
              <a:lnSpc>
                <a:spcPct val="90000"/>
              </a:lnSpc>
              <a:buFontTx/>
              <a:buChar char="•"/>
            </a:pPr>
            <a:r>
              <a:rPr lang="en-GB">
                <a:latin typeface="Arial" charset="0"/>
              </a:rPr>
              <a:t>To give you an opportunity to action plan how you will adopt the Move On approach and adapt it to your setting</a:t>
            </a:r>
          </a:p>
          <a:p>
            <a:pPr marL="228600" indent="-228600">
              <a:lnSpc>
                <a:spcPct val="90000"/>
              </a:lnSpc>
            </a:pPr>
            <a:endParaRPr lang="en-GB">
              <a:latin typeface="Arial" charset="0"/>
            </a:endParaRPr>
          </a:p>
          <a:p>
            <a:pPr marL="228600" indent="-228600">
              <a:lnSpc>
                <a:spcPct val="90000"/>
              </a:lnSpc>
            </a:pPr>
            <a:r>
              <a:rPr lang="en-GB" sz="1400">
                <a:latin typeface="Arial" charset="0"/>
              </a:rPr>
              <a:t>Workshop outline:</a:t>
            </a:r>
          </a:p>
          <a:p>
            <a:pPr marL="228600" indent="-228600">
              <a:lnSpc>
                <a:spcPct val="90000"/>
              </a:lnSpc>
              <a:buFontTx/>
              <a:buAutoNum type="arabicPeriod"/>
            </a:pPr>
            <a:r>
              <a:rPr lang="en-GB" sz="1400">
                <a:latin typeface="Arial" charset="0"/>
              </a:rPr>
              <a:t>Presentation covering these aspects of Move On and the National Tests</a:t>
            </a:r>
          </a:p>
          <a:p>
            <a:pPr marL="228600" indent="-228600">
              <a:lnSpc>
                <a:spcPct val="90000"/>
              </a:lnSpc>
              <a:buFontTx/>
              <a:buAutoNum type="arabicPeriod"/>
            </a:pPr>
            <a:r>
              <a:rPr lang="en-GB" sz="1400">
                <a:latin typeface="Arial" charset="0"/>
              </a:rPr>
              <a:t>Questions</a:t>
            </a:r>
          </a:p>
          <a:p>
            <a:pPr marL="228600" indent="-228600">
              <a:lnSpc>
                <a:spcPct val="90000"/>
              </a:lnSpc>
              <a:buFontTx/>
              <a:buAutoNum type="arabicPeriod"/>
            </a:pPr>
            <a:r>
              <a:rPr lang="en-GB" sz="1400">
                <a:latin typeface="Arial" charset="0"/>
              </a:rPr>
              <a:t>Quiz using National Test questions that you can take away and copy to use with teachers and students in your own organisation</a:t>
            </a:r>
          </a:p>
          <a:p>
            <a:pPr marL="228600" indent="-228600">
              <a:lnSpc>
                <a:spcPct val="90000"/>
              </a:lnSpc>
              <a:buFontTx/>
              <a:buAutoNum type="arabicPeriod"/>
            </a:pPr>
            <a:r>
              <a:rPr lang="en-GB" sz="1400">
                <a:latin typeface="Arial" charset="0"/>
              </a:rPr>
              <a:t>Table-talk to explore action you will take and what support you would like from the Move On Project team</a:t>
            </a:r>
          </a:p>
          <a:p>
            <a:pPr marL="228600" indent="-228600">
              <a:lnSpc>
                <a:spcPct val="90000"/>
              </a:lnSpc>
              <a:buFontTx/>
              <a:buAutoNum type="arabicPeriod"/>
            </a:pPr>
            <a:r>
              <a:rPr lang="en-GB" sz="1400">
                <a:latin typeface="Arial" charset="0"/>
              </a:rPr>
              <a:t>Action Planning</a:t>
            </a:r>
            <a:endParaRPr lang="en-GB">
              <a:latin typeface="Arial" charset="0"/>
            </a:endParaRPr>
          </a:p>
          <a:p>
            <a:pPr marL="228600" indent="-228600">
              <a:lnSpc>
                <a:spcPct val="90000"/>
              </a:lnSpc>
            </a:pPr>
            <a:endParaRPr lang="en-GB">
              <a:latin typeface="Arial" charset="0"/>
            </a:endParaRPr>
          </a:p>
          <a:p>
            <a:pPr marL="228600" indent="-228600">
              <a:lnSpc>
                <a:spcPct val="90000"/>
              </a:lnSpc>
            </a:pPr>
            <a:r>
              <a:rPr lang="en-GB">
                <a:latin typeface="Arial" charset="0"/>
              </a:rPr>
              <a:t>Is there anything else you would like me to include?</a:t>
            </a:r>
          </a:p>
          <a:p>
            <a:pPr marL="228600" indent="-228600">
              <a:lnSpc>
                <a:spcPct val="90000"/>
              </a:lnSpc>
            </a:pPr>
            <a:endParaRPr lang="en-US">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19CB5B-985F-42D6-A462-5D2FAFAABD17}" type="slidenum">
              <a:rPr lang="en-US"/>
              <a:pPr/>
              <a:t>21</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pPr marL="228600" indent="-228600">
              <a:lnSpc>
                <a:spcPct val="90000"/>
              </a:lnSpc>
            </a:pPr>
            <a:r>
              <a:rPr lang="en-GB" dirty="0">
                <a:latin typeface="Arial" charset="0"/>
              </a:rPr>
              <a:t>Purpose:</a:t>
            </a:r>
          </a:p>
          <a:p>
            <a:pPr marL="228600" indent="-228600">
              <a:lnSpc>
                <a:spcPct val="90000"/>
              </a:lnSpc>
              <a:buFontTx/>
              <a:buChar char="•"/>
            </a:pPr>
            <a:r>
              <a:rPr lang="en-GB" dirty="0">
                <a:latin typeface="Arial" charset="0"/>
              </a:rPr>
              <a:t>To share Move On with you and outline what the Project can offer, to you and to learners</a:t>
            </a:r>
          </a:p>
          <a:p>
            <a:pPr marL="228600" indent="-228600">
              <a:lnSpc>
                <a:spcPct val="90000"/>
              </a:lnSpc>
              <a:buFontTx/>
              <a:buChar char="•"/>
            </a:pPr>
            <a:r>
              <a:rPr lang="en-GB" dirty="0">
                <a:latin typeface="Arial" charset="0"/>
              </a:rPr>
              <a:t>To give you a brief taste of the National Tests</a:t>
            </a:r>
          </a:p>
          <a:p>
            <a:pPr marL="228600" indent="-228600">
              <a:lnSpc>
                <a:spcPct val="90000"/>
              </a:lnSpc>
              <a:buFontTx/>
              <a:buChar char="•"/>
            </a:pPr>
            <a:r>
              <a:rPr lang="en-GB" dirty="0">
                <a:latin typeface="Arial" charset="0"/>
              </a:rPr>
              <a:t>To give you an opportunity to action plan how you will adopt the Move On approach and adapt it to your setting</a:t>
            </a:r>
          </a:p>
          <a:p>
            <a:pPr marL="228600" indent="-228600">
              <a:lnSpc>
                <a:spcPct val="90000"/>
              </a:lnSpc>
            </a:pPr>
            <a:endParaRPr lang="en-GB" dirty="0">
              <a:latin typeface="Arial" charset="0"/>
            </a:endParaRPr>
          </a:p>
          <a:p>
            <a:pPr marL="228600" indent="-228600">
              <a:lnSpc>
                <a:spcPct val="90000"/>
              </a:lnSpc>
            </a:pPr>
            <a:r>
              <a:rPr lang="en-GB" sz="1400" dirty="0">
                <a:latin typeface="Arial" charset="0"/>
              </a:rPr>
              <a:t>Workshop outline:</a:t>
            </a:r>
          </a:p>
          <a:p>
            <a:pPr marL="228600" indent="-228600">
              <a:lnSpc>
                <a:spcPct val="90000"/>
              </a:lnSpc>
              <a:buFontTx/>
              <a:buAutoNum type="arabicPeriod"/>
            </a:pPr>
            <a:r>
              <a:rPr lang="en-GB" sz="1400" dirty="0">
                <a:latin typeface="Arial" charset="0"/>
              </a:rPr>
              <a:t>Presentation covering these aspects of Move On and the National Tests</a:t>
            </a:r>
          </a:p>
          <a:p>
            <a:pPr marL="228600" indent="-228600">
              <a:lnSpc>
                <a:spcPct val="90000"/>
              </a:lnSpc>
              <a:buFontTx/>
              <a:buAutoNum type="arabicPeriod"/>
            </a:pPr>
            <a:r>
              <a:rPr lang="en-GB" sz="1400" dirty="0">
                <a:latin typeface="Arial" charset="0"/>
              </a:rPr>
              <a:t>Questions</a:t>
            </a:r>
          </a:p>
          <a:p>
            <a:pPr marL="228600" indent="-228600">
              <a:lnSpc>
                <a:spcPct val="90000"/>
              </a:lnSpc>
              <a:buFontTx/>
              <a:buAutoNum type="arabicPeriod"/>
            </a:pPr>
            <a:r>
              <a:rPr lang="en-GB" sz="1400" dirty="0">
                <a:latin typeface="Arial" charset="0"/>
              </a:rPr>
              <a:t>Quiz using National Test questions that you can take away and copy to use with teachers and students in your own organisation</a:t>
            </a:r>
          </a:p>
          <a:p>
            <a:pPr marL="228600" indent="-228600">
              <a:lnSpc>
                <a:spcPct val="90000"/>
              </a:lnSpc>
              <a:buFontTx/>
              <a:buAutoNum type="arabicPeriod"/>
            </a:pPr>
            <a:r>
              <a:rPr lang="en-GB" sz="1400" dirty="0">
                <a:latin typeface="Arial" charset="0"/>
              </a:rPr>
              <a:t>Table-talk to explore action you will take and what support you would like from the Move On Project team</a:t>
            </a:r>
          </a:p>
          <a:p>
            <a:pPr marL="228600" indent="-228600">
              <a:lnSpc>
                <a:spcPct val="90000"/>
              </a:lnSpc>
              <a:buFontTx/>
              <a:buAutoNum type="arabicPeriod"/>
            </a:pPr>
            <a:r>
              <a:rPr lang="en-GB" sz="1400" dirty="0">
                <a:latin typeface="Arial" charset="0"/>
              </a:rPr>
              <a:t>Action Planning</a:t>
            </a:r>
            <a:endParaRPr lang="en-GB" dirty="0">
              <a:latin typeface="Arial" charset="0"/>
            </a:endParaRPr>
          </a:p>
          <a:p>
            <a:pPr marL="228600" indent="-228600">
              <a:lnSpc>
                <a:spcPct val="90000"/>
              </a:lnSpc>
            </a:pPr>
            <a:endParaRPr lang="en-GB" dirty="0">
              <a:latin typeface="Arial" charset="0"/>
            </a:endParaRPr>
          </a:p>
          <a:p>
            <a:pPr marL="228600" indent="-228600">
              <a:lnSpc>
                <a:spcPct val="90000"/>
              </a:lnSpc>
            </a:pPr>
            <a:r>
              <a:rPr lang="en-GB" dirty="0">
                <a:latin typeface="Arial" charset="0"/>
              </a:rPr>
              <a:t>Is there anything else you would like me to include?</a:t>
            </a:r>
          </a:p>
          <a:p>
            <a:pPr marL="228600" indent="-228600">
              <a:lnSpc>
                <a:spcPct val="90000"/>
              </a:lnSpc>
            </a:pPr>
            <a:endParaRPr lang="en-US" dirty="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6DAC7C-39A5-48F5-8396-0B46EDD36D58}" type="slidenum">
              <a:rPr lang="en-US"/>
              <a:pPr/>
              <a:t>22</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pPr marL="228600" indent="-228600">
              <a:lnSpc>
                <a:spcPct val="90000"/>
              </a:lnSpc>
            </a:pPr>
            <a:r>
              <a:rPr lang="en-GB">
                <a:latin typeface="Arial" charset="0"/>
              </a:rPr>
              <a:t>Purpose:</a:t>
            </a:r>
          </a:p>
          <a:p>
            <a:pPr marL="228600" indent="-228600">
              <a:lnSpc>
                <a:spcPct val="90000"/>
              </a:lnSpc>
              <a:buFontTx/>
              <a:buChar char="•"/>
            </a:pPr>
            <a:r>
              <a:rPr lang="en-GB">
                <a:latin typeface="Arial" charset="0"/>
              </a:rPr>
              <a:t>To share Move On with you and outline what the Project can offer, to you and to learners</a:t>
            </a:r>
          </a:p>
          <a:p>
            <a:pPr marL="228600" indent="-228600">
              <a:lnSpc>
                <a:spcPct val="90000"/>
              </a:lnSpc>
              <a:buFontTx/>
              <a:buChar char="•"/>
            </a:pPr>
            <a:r>
              <a:rPr lang="en-GB">
                <a:latin typeface="Arial" charset="0"/>
              </a:rPr>
              <a:t>To give you a brief taste of the National Tests</a:t>
            </a:r>
          </a:p>
          <a:p>
            <a:pPr marL="228600" indent="-228600">
              <a:lnSpc>
                <a:spcPct val="90000"/>
              </a:lnSpc>
              <a:buFontTx/>
              <a:buChar char="•"/>
            </a:pPr>
            <a:r>
              <a:rPr lang="en-GB">
                <a:latin typeface="Arial" charset="0"/>
              </a:rPr>
              <a:t>To give you an opportunity to action plan how you will adopt the Move On approach and adapt it to your setting</a:t>
            </a:r>
          </a:p>
          <a:p>
            <a:pPr marL="228600" indent="-228600">
              <a:lnSpc>
                <a:spcPct val="90000"/>
              </a:lnSpc>
            </a:pPr>
            <a:endParaRPr lang="en-GB">
              <a:latin typeface="Arial" charset="0"/>
            </a:endParaRPr>
          </a:p>
          <a:p>
            <a:pPr marL="228600" indent="-228600">
              <a:lnSpc>
                <a:spcPct val="90000"/>
              </a:lnSpc>
            </a:pPr>
            <a:r>
              <a:rPr lang="en-GB" sz="1400">
                <a:latin typeface="Arial" charset="0"/>
              </a:rPr>
              <a:t>Workshop outline:</a:t>
            </a:r>
          </a:p>
          <a:p>
            <a:pPr marL="228600" indent="-228600">
              <a:lnSpc>
                <a:spcPct val="90000"/>
              </a:lnSpc>
              <a:buFontTx/>
              <a:buAutoNum type="arabicPeriod"/>
            </a:pPr>
            <a:r>
              <a:rPr lang="en-GB" sz="1400">
                <a:latin typeface="Arial" charset="0"/>
              </a:rPr>
              <a:t>Presentation covering these aspects of Move On and the National Tests</a:t>
            </a:r>
          </a:p>
          <a:p>
            <a:pPr marL="228600" indent="-228600">
              <a:lnSpc>
                <a:spcPct val="90000"/>
              </a:lnSpc>
              <a:buFontTx/>
              <a:buAutoNum type="arabicPeriod"/>
            </a:pPr>
            <a:r>
              <a:rPr lang="en-GB" sz="1400">
                <a:latin typeface="Arial" charset="0"/>
              </a:rPr>
              <a:t>Questions</a:t>
            </a:r>
          </a:p>
          <a:p>
            <a:pPr marL="228600" indent="-228600">
              <a:lnSpc>
                <a:spcPct val="90000"/>
              </a:lnSpc>
              <a:buFontTx/>
              <a:buAutoNum type="arabicPeriod"/>
            </a:pPr>
            <a:r>
              <a:rPr lang="en-GB" sz="1400">
                <a:latin typeface="Arial" charset="0"/>
              </a:rPr>
              <a:t>Quiz using National Test questions that you can take away and copy to use with teachers and students in your own organisation</a:t>
            </a:r>
          </a:p>
          <a:p>
            <a:pPr marL="228600" indent="-228600">
              <a:lnSpc>
                <a:spcPct val="90000"/>
              </a:lnSpc>
              <a:buFontTx/>
              <a:buAutoNum type="arabicPeriod"/>
            </a:pPr>
            <a:r>
              <a:rPr lang="en-GB" sz="1400">
                <a:latin typeface="Arial" charset="0"/>
              </a:rPr>
              <a:t>Table-talk to explore action you will take and what support you would like from the Move On Project team</a:t>
            </a:r>
          </a:p>
          <a:p>
            <a:pPr marL="228600" indent="-228600">
              <a:lnSpc>
                <a:spcPct val="90000"/>
              </a:lnSpc>
              <a:buFontTx/>
              <a:buAutoNum type="arabicPeriod"/>
            </a:pPr>
            <a:r>
              <a:rPr lang="en-GB" sz="1400">
                <a:latin typeface="Arial" charset="0"/>
              </a:rPr>
              <a:t>Action Planning</a:t>
            </a:r>
            <a:endParaRPr lang="en-GB">
              <a:latin typeface="Arial" charset="0"/>
            </a:endParaRPr>
          </a:p>
          <a:p>
            <a:pPr marL="228600" indent="-228600">
              <a:lnSpc>
                <a:spcPct val="90000"/>
              </a:lnSpc>
            </a:pPr>
            <a:endParaRPr lang="en-GB">
              <a:latin typeface="Arial" charset="0"/>
            </a:endParaRPr>
          </a:p>
          <a:p>
            <a:pPr marL="228600" indent="-228600">
              <a:lnSpc>
                <a:spcPct val="90000"/>
              </a:lnSpc>
            </a:pPr>
            <a:r>
              <a:rPr lang="en-GB">
                <a:latin typeface="Arial" charset="0"/>
              </a:rPr>
              <a:t>Is there anything else you would like me to include?</a:t>
            </a:r>
          </a:p>
          <a:p>
            <a:pPr marL="228600" indent="-228600">
              <a:lnSpc>
                <a:spcPct val="90000"/>
              </a:lnSpc>
            </a:pPr>
            <a:endParaRPr lang="en-US">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BAIP Instructional Support Version 2</a:t>
            </a:r>
          </a:p>
        </p:txBody>
      </p:sp>
      <p:sp>
        <p:nvSpPr>
          <p:cNvPr id="5" name="Rectangle 3"/>
          <p:cNvSpPr>
            <a:spLocks noGrp="1" noChangeArrowheads="1"/>
          </p:cNvSpPr>
          <p:nvPr>
            <p:ph type="dt" idx="1"/>
          </p:nvPr>
        </p:nvSpPr>
        <p:spPr>
          <a:ln/>
        </p:spPr>
        <p:txBody>
          <a:bodyPr/>
          <a:lstStyle/>
          <a:p>
            <a:fld id="{C1D178DD-F77D-45E6-AD88-D47E3E7B7D37}" type="datetime1">
              <a:rPr lang="en-US"/>
              <a:pPr/>
              <a:t>1/12/2020</a:t>
            </a:fld>
            <a:endParaRPr lang="en-US"/>
          </a:p>
        </p:txBody>
      </p:sp>
      <p:sp>
        <p:nvSpPr>
          <p:cNvPr id="7" name="Rectangle 7"/>
          <p:cNvSpPr>
            <a:spLocks noGrp="1" noChangeArrowheads="1"/>
          </p:cNvSpPr>
          <p:nvPr>
            <p:ph type="sldNum" sz="quarter" idx="5"/>
          </p:nvPr>
        </p:nvSpPr>
        <p:spPr>
          <a:ln/>
        </p:spPr>
        <p:txBody>
          <a:bodyPr/>
          <a:lstStyle/>
          <a:p>
            <a:fld id="{7DE41713-3087-4515-8003-EE44863518C6}" type="slidenum">
              <a:rPr lang="en-US"/>
              <a:pPr/>
              <a:t>23</a:t>
            </a:fld>
            <a:endParaRPr lang="en-US"/>
          </a:p>
        </p:txBody>
      </p:sp>
      <p:sp>
        <p:nvSpPr>
          <p:cNvPr id="39938" name="Rectangle 1026"/>
          <p:cNvSpPr>
            <a:spLocks noGrp="1" noRot="1" noChangeAspect="1" noChangeArrowheads="1" noTextEdit="1"/>
          </p:cNvSpPr>
          <p:nvPr>
            <p:ph type="sldImg"/>
          </p:nvPr>
        </p:nvSpPr>
        <p:spPr>
          <a:ln/>
        </p:spPr>
      </p:sp>
      <p:sp>
        <p:nvSpPr>
          <p:cNvPr id="39939" name="Rectangle 1027"/>
          <p:cNvSpPr>
            <a:spLocks noGrp="1" noChangeArrowheads="1"/>
          </p:cNvSpPr>
          <p:nvPr>
            <p:ph type="body" idx="1"/>
          </p:nvPr>
        </p:nvSpPr>
        <p:spPr/>
        <p:txBody>
          <a:bodyPr/>
          <a:lstStyle/>
          <a:p>
            <a:r>
              <a:rPr lang="en-US">
                <a:cs typeface="Times New Roman" pitchFamily="18" charset="0"/>
              </a:rPr>
              <a:t>Use a Scale Drawing to Find the Actual Dimensions of the Object (PowerPoint #3)</a:t>
            </a:r>
          </a:p>
          <a:p>
            <a:r>
              <a:rPr lang="en-US">
                <a:cs typeface="Times New Roman" pitchFamily="18" charset="0"/>
              </a:rPr>
              <a:t>Teacher prompt: Look at the following drawing of a Science lab.  The blueprint has a scale factor of  ½ in. to 1 yard. (See Teacher’s Guide)</a:t>
            </a:r>
          </a:p>
          <a:p>
            <a:r>
              <a:rPr lang="en-US">
                <a:cs typeface="Arial" charset="0"/>
              </a:rPr>
              <a:t>Teacher prompt: Let x = width of the room in yards.  Set up a proportion to find the width of the room and simplify if necessary.</a:t>
            </a:r>
            <a:endParaRPr lang="en-US">
              <a:cs typeface="Times New Roman" pitchFamily="18" charset="0"/>
            </a:endParaRPr>
          </a:p>
          <a:p>
            <a:r>
              <a:rPr lang="en-US">
                <a:cs typeface="Arial" charset="0"/>
              </a:rPr>
              <a:t>Student response:  The width is 1½ inches and the scale factor is ½ inch to 1 yard.  The proportion is set up as follows:</a:t>
            </a:r>
            <a:endParaRPr lang="en-US">
              <a:cs typeface="Times New Roman" pitchFamily="18" charset="0"/>
            </a:endParaRPr>
          </a:p>
          <a:p>
            <a:r>
              <a:rPr lang="en-US">
                <a:cs typeface="Arial" charset="0"/>
              </a:rPr>
              <a:t>         </a:t>
            </a:r>
            <a:r>
              <a:rPr lang="en-US" u="sng">
                <a:cs typeface="Arial" charset="0"/>
              </a:rPr>
              <a:t>½ inch</a:t>
            </a:r>
            <a:r>
              <a:rPr lang="en-US">
                <a:cs typeface="Arial" charset="0"/>
              </a:rPr>
              <a:t> = </a:t>
            </a:r>
            <a:r>
              <a:rPr lang="en-US" u="sng">
                <a:cs typeface="Arial" charset="0"/>
              </a:rPr>
              <a:t>1 yard</a:t>
            </a:r>
            <a:r>
              <a:rPr lang="en-US">
                <a:cs typeface="Arial" charset="0"/>
              </a:rPr>
              <a:t>         </a:t>
            </a:r>
            <a:endParaRPr lang="en-US">
              <a:cs typeface="Times New Roman" pitchFamily="18" charset="0"/>
            </a:endParaRPr>
          </a:p>
          <a:p>
            <a:r>
              <a:rPr lang="en-US">
                <a:cs typeface="Arial" charset="0"/>
              </a:rPr>
              <a:t>        1½ inch      x</a:t>
            </a:r>
            <a:endParaRPr lang="en-US">
              <a:cs typeface="Times New Roman" pitchFamily="18" charset="0"/>
            </a:endParaRPr>
          </a:p>
          <a:p>
            <a:r>
              <a:rPr lang="en-US">
                <a:cs typeface="Arial" charset="0"/>
              </a:rPr>
              <a:t>            ½ x  = 1½</a:t>
            </a:r>
            <a:endParaRPr lang="en-US">
              <a:cs typeface="Times New Roman" pitchFamily="18" charset="0"/>
            </a:endParaRPr>
          </a:p>
          <a:p>
            <a:r>
              <a:rPr lang="en-US">
                <a:cs typeface="Arial" charset="0"/>
              </a:rPr>
              <a:t>Multiply ½ by its reciprocal of 2/1  to get 1x.  Then multiply the right side by that same 2/1.</a:t>
            </a:r>
            <a:endParaRPr lang="en-US">
              <a:cs typeface="Times New Roman" pitchFamily="18" charset="0"/>
            </a:endParaRPr>
          </a:p>
          <a:p>
            <a:r>
              <a:rPr lang="en-US">
                <a:cs typeface="Arial" charset="0"/>
              </a:rPr>
              <a:t>            1x  = 3/2 ● 2/1 </a:t>
            </a:r>
            <a:endParaRPr lang="en-US">
              <a:cs typeface="Times New Roman" pitchFamily="18" charset="0"/>
            </a:endParaRPr>
          </a:p>
          <a:p>
            <a:r>
              <a:rPr lang="en-US">
                <a:cs typeface="Arial" charset="0"/>
              </a:rPr>
              <a:t>            1x = 6/2 or 3</a:t>
            </a:r>
            <a:endParaRPr lang="en-US">
              <a:cs typeface="Times New Roman" pitchFamily="18" charset="0"/>
            </a:endParaRPr>
          </a:p>
          <a:p>
            <a:r>
              <a:rPr lang="en-US">
                <a:cs typeface="Arial" charset="0"/>
              </a:rPr>
              <a:t>	   1x = 3 yards</a:t>
            </a:r>
            <a:endParaRPr lang="en-US">
              <a:cs typeface="Times New Roman" pitchFamily="18" charset="0"/>
            </a:endParaRPr>
          </a:p>
          <a:p>
            <a:r>
              <a:rPr lang="en-US">
                <a:cs typeface="Arial" charset="0"/>
              </a:rPr>
              <a:t>The width of the room is 3 yards.</a:t>
            </a:r>
            <a:endParaRPr lang="en-US">
              <a:latin typeface="Times" pitchFamily="18" charset="0"/>
              <a:cs typeface="Times New Roman" pitchFamily="18" charset="0"/>
            </a:endParaRPr>
          </a:p>
          <a:p>
            <a:r>
              <a:rPr lang="en-US">
                <a:latin typeface="Times" pitchFamily="18" charset="0"/>
                <a:cs typeface="Times New Roman" pitchFamily="18" charset="0"/>
              </a:rPr>
              <a:t>Teacher prompt:  Excellent.  Now find the length of the science lab.</a:t>
            </a:r>
          </a:p>
          <a:p>
            <a:r>
              <a:rPr lang="en-US">
                <a:latin typeface="Times" pitchFamily="18" charset="0"/>
                <a:cs typeface="Times New Roman" pitchFamily="18" charset="0"/>
              </a:rPr>
              <a:t>Student prompt:</a:t>
            </a:r>
            <a:endParaRPr lang="en-US">
              <a:cs typeface="Times New Roman" pitchFamily="18" charset="0"/>
            </a:endParaRPr>
          </a:p>
          <a:p>
            <a:r>
              <a:rPr lang="en-US">
                <a:cs typeface="Arial" charset="0"/>
              </a:rPr>
              <a:t>         </a:t>
            </a:r>
            <a:r>
              <a:rPr lang="en-US" u="sng">
                <a:cs typeface="Arial" charset="0"/>
              </a:rPr>
              <a:t>½ inch</a:t>
            </a:r>
            <a:r>
              <a:rPr lang="en-US">
                <a:cs typeface="Arial" charset="0"/>
              </a:rPr>
              <a:t> = </a:t>
            </a:r>
            <a:r>
              <a:rPr lang="en-US" u="sng">
                <a:cs typeface="Arial" charset="0"/>
              </a:rPr>
              <a:t>1 yard </a:t>
            </a:r>
            <a:endParaRPr lang="en-US">
              <a:cs typeface="Times New Roman" pitchFamily="18" charset="0"/>
            </a:endParaRPr>
          </a:p>
          <a:p>
            <a:r>
              <a:rPr lang="en-US">
                <a:cs typeface="Arial" charset="0"/>
              </a:rPr>
              <a:t>        5 inches      x</a:t>
            </a:r>
            <a:endParaRPr lang="en-US">
              <a:cs typeface="Times New Roman" pitchFamily="18" charset="0"/>
            </a:endParaRPr>
          </a:p>
          <a:p>
            <a:r>
              <a:rPr lang="en-US">
                <a:cs typeface="Arial" charset="0"/>
              </a:rPr>
              <a:t>            ½ x  = 5 </a:t>
            </a:r>
            <a:endParaRPr lang="en-US">
              <a:cs typeface="Times New Roman" pitchFamily="18" charset="0"/>
            </a:endParaRPr>
          </a:p>
          <a:p>
            <a:r>
              <a:rPr lang="en-US">
                <a:cs typeface="Arial" charset="0"/>
              </a:rPr>
              <a:t>Multiply ½ by its reciprocal of 2/1  to get 1x.  Then multiply the right side by that same 2/1.</a:t>
            </a:r>
            <a:endParaRPr lang="en-US">
              <a:cs typeface="Times New Roman" pitchFamily="18" charset="0"/>
            </a:endParaRPr>
          </a:p>
          <a:p>
            <a:r>
              <a:rPr lang="en-US">
                <a:cs typeface="Arial" charset="0"/>
              </a:rPr>
              <a:t>            1x  = 5 ● 2/1 </a:t>
            </a:r>
            <a:endParaRPr lang="en-US">
              <a:cs typeface="Times New Roman" pitchFamily="18" charset="0"/>
            </a:endParaRPr>
          </a:p>
          <a:p>
            <a:r>
              <a:rPr lang="en-US">
                <a:cs typeface="Arial" charset="0"/>
              </a:rPr>
              <a:t>           1x = 10/1 or 10</a:t>
            </a:r>
            <a:endParaRPr lang="en-US">
              <a:cs typeface="Times New Roman" pitchFamily="18" charset="0"/>
            </a:endParaRPr>
          </a:p>
          <a:p>
            <a:r>
              <a:rPr lang="en-US">
                <a:cs typeface="Arial" charset="0"/>
              </a:rPr>
              <a:t>	  1x = 10 yards</a:t>
            </a:r>
            <a:endParaRPr lang="en-US">
              <a:cs typeface="Times New Roman" pitchFamily="18" charset="0"/>
            </a:endParaRPr>
          </a:p>
          <a:p>
            <a:r>
              <a:rPr lang="en-US">
                <a:cs typeface="Arial" charset="0"/>
              </a:rPr>
              <a:t>The length of the room is 10 yards.</a:t>
            </a:r>
            <a:endParaRPr lang="en-US">
              <a:cs typeface="Times New Roman" pitchFamily="18" charset="0"/>
            </a:endParaRPr>
          </a:p>
          <a:p>
            <a:r>
              <a:rPr lang="en-US" b="1">
                <a:cs typeface="Times New Roman" pitchFamily="18" charset="0"/>
              </a:rPr>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a:t>Click to edit Master title style</a:t>
            </a:r>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A7C51AB-6D8C-4F8C-BFED-CF5FF68F7CAF}"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8CBB3-AD47-43B8-9B1B-77911EAE9A0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7C51AB-6D8C-4F8C-BFED-CF5FF68F7CAF}"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8CBB3-AD47-43B8-9B1B-77911EAE9A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7C51AB-6D8C-4F8C-BFED-CF5FF68F7CAF}"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8CBB3-AD47-43B8-9B1B-77911EAE9A0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a:t>Click to edit Master title style</a:t>
            </a:r>
          </a:p>
        </p:txBody>
      </p:sp>
      <p:sp>
        <p:nvSpPr>
          <p:cNvPr id="3" name="Text Placeholder 2"/>
          <p:cNvSpPr>
            <a:spLocks noGrp="1"/>
          </p:cNvSpPr>
          <p:nvPr>
            <p:ph type="body" sz="half" idx="1"/>
          </p:nvPr>
        </p:nvSpPr>
        <p:spPr>
          <a:xfrm>
            <a:off x="838200" y="1905000"/>
            <a:ext cx="39274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8075" y="1905000"/>
            <a:ext cx="39274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245225"/>
            <a:ext cx="1901825" cy="476250"/>
          </a:xfrm>
        </p:spPr>
        <p:txBody>
          <a:bodyPr/>
          <a:lstStyle>
            <a:lvl1pPr>
              <a:defRPr/>
            </a:lvl1pPr>
          </a:lstStyle>
          <a:p>
            <a:endParaRPr lang="en-US"/>
          </a:p>
        </p:txBody>
      </p:sp>
      <p:sp>
        <p:nvSpPr>
          <p:cNvPr id="6" name="Footer Placeholder 5"/>
          <p:cNvSpPr>
            <a:spLocks noGrp="1"/>
          </p:cNvSpPr>
          <p:nvPr>
            <p:ph type="ftr" sz="quarter" idx="11"/>
          </p:nvPr>
        </p:nvSpPr>
        <p:spPr>
          <a:xfrm>
            <a:off x="34290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937375" y="6245225"/>
            <a:ext cx="1901825" cy="476250"/>
          </a:xfrm>
        </p:spPr>
        <p:txBody>
          <a:bodyPr/>
          <a:lstStyle>
            <a:lvl1pPr>
              <a:defRPr/>
            </a:lvl1pPr>
          </a:lstStyle>
          <a:p>
            <a:fld id="{938759E5-8EA3-42A7-9655-D8FCF2AA097F}" type="slidenum">
              <a:rPr lang="en-US"/>
              <a:pPr/>
              <a:t>‹#›</a:t>
            </a:fld>
            <a:endParaRPr lang="en-US"/>
          </a:p>
        </p:txBody>
      </p:sp>
    </p:spTree>
    <p:extLst>
      <p:ext uri="{BB962C8B-B14F-4D97-AF65-F5344CB8AC3E}">
        <p14:creationId xmlns:p14="http://schemas.microsoft.com/office/powerpoint/2010/main" val="1252714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7C51AB-6D8C-4F8C-BFED-CF5FF68F7CAF}"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8CBB3-AD47-43B8-9B1B-77911EAE9A0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a:t>Click to edit Master title style</a:t>
            </a:r>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7C51AB-6D8C-4F8C-BFED-CF5FF68F7CAF}"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8CBB3-AD47-43B8-9B1B-77911EAE9A0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a:t>Click to edit Master title style</a:t>
            </a:r>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7C51AB-6D8C-4F8C-BFED-CF5FF68F7CAF}"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8CBB3-AD47-43B8-9B1B-77911EAE9A0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7C51AB-6D8C-4F8C-BFED-CF5FF68F7CAF}" type="datetimeFigureOut">
              <a:rPr lang="en-US" smtClean="0"/>
              <a:pPr/>
              <a:t>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68CBB3-AD47-43B8-9B1B-77911EAE9A0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7C51AB-6D8C-4F8C-BFED-CF5FF68F7CAF}" type="datetimeFigureOut">
              <a:rPr lang="en-US" smtClean="0"/>
              <a:pPr/>
              <a:t>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68CBB3-AD47-43B8-9B1B-77911EAE9A0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C51AB-6D8C-4F8C-BFED-CF5FF68F7CAF}" type="datetimeFigureOut">
              <a:rPr lang="en-US" smtClean="0"/>
              <a:pPr/>
              <a:t>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68CBB3-AD47-43B8-9B1B-77911EAE9A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7C51AB-6D8C-4F8C-BFED-CF5FF68F7CAF}"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8CBB3-AD47-43B8-9B1B-77911EAE9A0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a:t>Click to edit Master title style</a:t>
            </a:r>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7C51AB-6D8C-4F8C-BFED-CF5FF68F7CAF}"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8CBB3-AD47-43B8-9B1B-77911EAE9A02}" type="slidenum">
              <a:rPr lang="en-US" smtClean="0"/>
              <a:pPr/>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CA7C51AB-6D8C-4F8C-BFED-CF5FF68F7CAF}" type="datetimeFigureOut">
              <a:rPr lang="en-US" smtClean="0"/>
              <a:pPr/>
              <a:t>1/12/2020</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FE68CBB3-AD47-43B8-9B1B-77911EAE9A02}" type="slidenum">
              <a:rPr lang="en-US" smtClean="0"/>
              <a:pPr/>
              <a:t>‹#›</a:t>
            </a:fld>
            <a:endParaRPr lang="en-US"/>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11.jpeg"/><Relationship Id="rId7" Type="http://schemas.openxmlformats.org/officeDocument/2006/relationships/hyperlink" Target="http://www.geocities.com/firefly1002000/pz4e.jpg" TargetMode="External"/><Relationship Id="rId2" Type="http://schemas.openxmlformats.org/officeDocument/2006/relationships/hyperlink" Target="http://ritter.tea.state.tx.us/student.assessment/resources/online/2006/grade8/science/images/7graphicaa.gif" TargetMode="External"/><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hyperlink" Target="http://home.comcast.net/~d_salyers/parker/Figure12.jpg" TargetMode="Externa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7.wmf"/><Relationship Id="rId4" Type="http://schemas.openxmlformats.org/officeDocument/2006/relationships/image" Target="../media/image16.wmf"/></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1.vml"/><Relationship Id="rId5" Type="http://schemas.openxmlformats.org/officeDocument/2006/relationships/image" Target="../media/image18.wmf"/><Relationship Id="rId4" Type="http://schemas.openxmlformats.org/officeDocument/2006/relationships/notesSlide" Target="../notesSlides/notesSlide6.xml"/></Relationships>
</file>

<file path=ppt/slides/_rels/slide2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2.wmf"/><Relationship Id="rId5" Type="http://schemas.openxmlformats.org/officeDocument/2006/relationships/image" Target="../media/image21.jpeg"/><Relationship Id="rId4" Type="http://schemas.openxmlformats.org/officeDocument/2006/relationships/image" Target="../media/image20.jpeg"/></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5.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 y="1981200"/>
            <a:ext cx="7314823" cy="2123658"/>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Lucida Calligraphy" pitchFamily="66" charset="0"/>
              </a:rPr>
              <a:t>Scale Factor &amp;</a:t>
            </a:r>
          </a:p>
          <a:p>
            <a:pPr algn="ctr"/>
            <a:r>
              <a:rPr lang="en-US" sz="6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Lucida Calligraphy" pitchFamily="66" charset="0"/>
              </a:rPr>
              <a:t>Scale Drawings</a:t>
            </a:r>
            <a:endParaRPr lang="en-US" sz="6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989886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228600" y="228600"/>
            <a:ext cx="8669338" cy="612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4400"/>
              <a:t>If you have ever seen Jurassic </a:t>
            </a:r>
          </a:p>
          <a:p>
            <a:pPr eaLnBrk="1" hangingPunct="1"/>
            <a:r>
              <a:rPr lang="en-US" sz="4400"/>
              <a:t> Park, you saw how big the </a:t>
            </a:r>
          </a:p>
          <a:p>
            <a:pPr eaLnBrk="1" hangingPunct="1"/>
            <a:r>
              <a:rPr lang="en-US" sz="4400"/>
              <a:t> dinosaurs were compared to the</a:t>
            </a:r>
          </a:p>
          <a:p>
            <a:pPr eaLnBrk="1" hangingPunct="1"/>
            <a:r>
              <a:rPr lang="en-US" sz="4400"/>
              <a:t> people. Pretend that they made</a:t>
            </a:r>
          </a:p>
          <a:p>
            <a:pPr eaLnBrk="1" hangingPunct="1"/>
            <a:r>
              <a:rPr lang="en-US" sz="4400"/>
              <a:t> a large Human to watch over the</a:t>
            </a:r>
          </a:p>
          <a:p>
            <a:pPr eaLnBrk="1" hangingPunct="1"/>
            <a:r>
              <a:rPr lang="en-US" sz="4400"/>
              <a:t> animals. What would be the scale</a:t>
            </a:r>
          </a:p>
          <a:p>
            <a:pPr eaLnBrk="1" hangingPunct="1"/>
            <a:r>
              <a:rPr lang="en-US" sz="4400"/>
              <a:t> factor if a 64 inch person was </a:t>
            </a:r>
          </a:p>
          <a:p>
            <a:pPr eaLnBrk="1" hangingPunct="1"/>
            <a:r>
              <a:rPr lang="en-US" sz="4400"/>
              <a:t> made to be 160 feet?</a:t>
            </a:r>
          </a:p>
          <a:p>
            <a:pPr eaLnBrk="1" hangingPunct="1"/>
            <a:endParaRPr lang="en-US" sz="4400"/>
          </a:p>
        </p:txBody>
      </p:sp>
      <p:pic>
        <p:nvPicPr>
          <p:cNvPr id="15363" name="Picture 5" descr="din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5019675"/>
            <a:ext cx="2286000"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6911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669925" y="96838"/>
            <a:ext cx="7578725" cy="344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4400"/>
              <a:t>The scale factor tells you</a:t>
            </a:r>
          </a:p>
          <a:p>
            <a:pPr eaLnBrk="1" hangingPunct="1"/>
            <a:r>
              <a:rPr lang="en-US" sz="4400"/>
              <a:t> how many times bigger than </a:t>
            </a:r>
          </a:p>
          <a:p>
            <a:pPr eaLnBrk="1" hangingPunct="1"/>
            <a:r>
              <a:rPr lang="en-US" sz="4400"/>
              <a:t> “normal” that person really is.</a:t>
            </a:r>
          </a:p>
          <a:p>
            <a:pPr eaLnBrk="1" hangingPunct="1"/>
            <a:r>
              <a:rPr lang="en-US" sz="4400"/>
              <a:t>You must make all units of</a:t>
            </a:r>
          </a:p>
          <a:p>
            <a:pPr eaLnBrk="1" hangingPunct="1"/>
            <a:r>
              <a:rPr lang="en-US" sz="4400"/>
              <a:t> measure the same….</a:t>
            </a:r>
          </a:p>
        </p:txBody>
      </p:sp>
      <p:sp>
        <p:nvSpPr>
          <p:cNvPr id="16387" name="Text Box 5"/>
          <p:cNvSpPr txBox="1">
            <a:spLocks noChangeArrowheads="1"/>
          </p:cNvSpPr>
          <p:nvPr/>
        </p:nvSpPr>
        <p:spPr bwMode="auto">
          <a:xfrm>
            <a:off x="76200" y="4343400"/>
            <a:ext cx="25781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4400" u="sng"/>
              <a:t>64 inches</a:t>
            </a:r>
          </a:p>
        </p:txBody>
      </p:sp>
      <p:sp>
        <p:nvSpPr>
          <p:cNvPr id="16388" name="Text Box 6"/>
          <p:cNvSpPr txBox="1">
            <a:spLocks noChangeArrowheads="1"/>
          </p:cNvSpPr>
          <p:nvPr/>
        </p:nvSpPr>
        <p:spPr bwMode="auto">
          <a:xfrm>
            <a:off x="152400" y="5181600"/>
            <a:ext cx="220662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4400"/>
              <a:t>160 feet</a:t>
            </a:r>
          </a:p>
        </p:txBody>
      </p:sp>
      <p:sp>
        <p:nvSpPr>
          <p:cNvPr id="18439" name="Text Box 7"/>
          <p:cNvSpPr txBox="1">
            <a:spLocks noChangeArrowheads="1"/>
          </p:cNvSpPr>
          <p:nvPr/>
        </p:nvSpPr>
        <p:spPr bwMode="auto">
          <a:xfrm>
            <a:off x="2895600" y="4419600"/>
            <a:ext cx="25781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4400" u="sng"/>
              <a:t>64 inches</a:t>
            </a:r>
          </a:p>
        </p:txBody>
      </p:sp>
      <p:sp>
        <p:nvSpPr>
          <p:cNvPr id="18440" name="Text Box 8"/>
          <p:cNvSpPr txBox="1">
            <a:spLocks noChangeArrowheads="1"/>
          </p:cNvSpPr>
          <p:nvPr/>
        </p:nvSpPr>
        <p:spPr bwMode="auto">
          <a:xfrm>
            <a:off x="2895600" y="5257800"/>
            <a:ext cx="23304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4400"/>
              <a:t>160 x 12</a:t>
            </a:r>
          </a:p>
        </p:txBody>
      </p:sp>
      <p:sp>
        <p:nvSpPr>
          <p:cNvPr id="18441" name="Text Box 9"/>
          <p:cNvSpPr txBox="1">
            <a:spLocks noChangeArrowheads="1"/>
          </p:cNvSpPr>
          <p:nvPr/>
        </p:nvSpPr>
        <p:spPr bwMode="auto">
          <a:xfrm>
            <a:off x="5727700" y="4419600"/>
            <a:ext cx="25781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4400" u="sng"/>
              <a:t>64 inches</a:t>
            </a:r>
          </a:p>
        </p:txBody>
      </p:sp>
      <p:sp>
        <p:nvSpPr>
          <p:cNvPr id="18442" name="Text Box 10"/>
          <p:cNvSpPr txBox="1">
            <a:spLocks noChangeArrowheads="1"/>
          </p:cNvSpPr>
          <p:nvPr/>
        </p:nvSpPr>
        <p:spPr bwMode="auto">
          <a:xfrm>
            <a:off x="5715000" y="5181600"/>
            <a:ext cx="3200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4400"/>
              <a:t>1920 inches</a:t>
            </a:r>
          </a:p>
        </p:txBody>
      </p:sp>
      <p:sp>
        <p:nvSpPr>
          <p:cNvPr id="16393" name="Text Box 11"/>
          <p:cNvSpPr txBox="1">
            <a:spLocks noChangeArrowheads="1"/>
          </p:cNvSpPr>
          <p:nvPr/>
        </p:nvSpPr>
        <p:spPr bwMode="auto">
          <a:xfrm>
            <a:off x="1965325" y="3548063"/>
            <a:ext cx="184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sz="3600"/>
          </a:p>
        </p:txBody>
      </p:sp>
      <p:sp>
        <p:nvSpPr>
          <p:cNvPr id="16394" name="Text Box 12"/>
          <p:cNvSpPr txBox="1">
            <a:spLocks noChangeArrowheads="1"/>
          </p:cNvSpPr>
          <p:nvPr/>
        </p:nvSpPr>
        <p:spPr bwMode="auto">
          <a:xfrm>
            <a:off x="2514600" y="4876800"/>
            <a:ext cx="450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3600"/>
              <a:t>=</a:t>
            </a:r>
          </a:p>
        </p:txBody>
      </p:sp>
      <p:sp>
        <p:nvSpPr>
          <p:cNvPr id="16395" name="Text Box 13"/>
          <p:cNvSpPr txBox="1">
            <a:spLocks noChangeArrowheads="1"/>
          </p:cNvSpPr>
          <p:nvPr/>
        </p:nvSpPr>
        <p:spPr bwMode="auto">
          <a:xfrm>
            <a:off x="5410200" y="4800600"/>
            <a:ext cx="450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3600"/>
              <a:t>=</a:t>
            </a:r>
          </a:p>
        </p:txBody>
      </p:sp>
    </p:spTree>
    <p:extLst>
      <p:ext uri="{BB962C8B-B14F-4D97-AF65-F5344CB8AC3E}">
        <p14:creationId xmlns:p14="http://schemas.microsoft.com/office/powerpoint/2010/main" val="27693274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8439"/>
                                        </p:tgtEl>
                                        <p:attrNameLst>
                                          <p:attrName>style.visibility</p:attrName>
                                        </p:attrNameLst>
                                      </p:cBhvr>
                                      <p:to>
                                        <p:strVal val="visible"/>
                                      </p:to>
                                    </p:set>
                                    <p:anim calcmode="lin" valueType="num">
                                      <p:cBhvr>
                                        <p:cTn id="7" dur="500" decel="50000" fill="hold">
                                          <p:stCondLst>
                                            <p:cond delay="0"/>
                                          </p:stCondLst>
                                        </p:cTn>
                                        <p:tgtEl>
                                          <p:spTgt spid="1843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843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8439"/>
                                        </p:tgtEl>
                                        <p:attrNameLst>
                                          <p:attrName>ppt_w</p:attrName>
                                        </p:attrNameLst>
                                      </p:cBhvr>
                                      <p:tavLst>
                                        <p:tav tm="0">
                                          <p:val>
                                            <p:strVal val="#ppt_w*.05"/>
                                          </p:val>
                                        </p:tav>
                                        <p:tav tm="100000">
                                          <p:val>
                                            <p:strVal val="#ppt_w"/>
                                          </p:val>
                                        </p:tav>
                                      </p:tavLst>
                                    </p:anim>
                                    <p:anim calcmode="lin" valueType="num">
                                      <p:cBhvr>
                                        <p:cTn id="10" dur="1000" fill="hold"/>
                                        <p:tgtEl>
                                          <p:spTgt spid="1843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843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843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843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843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18440"/>
                                        </p:tgtEl>
                                        <p:attrNameLst>
                                          <p:attrName>style.visibility</p:attrName>
                                        </p:attrNameLst>
                                      </p:cBhvr>
                                      <p:to>
                                        <p:strVal val="visible"/>
                                      </p:to>
                                    </p:set>
                                    <p:anim calcmode="lin" valueType="num">
                                      <p:cBhvr>
                                        <p:cTn id="19" dur="500" decel="50000" fill="hold">
                                          <p:stCondLst>
                                            <p:cond delay="0"/>
                                          </p:stCondLst>
                                        </p:cTn>
                                        <p:tgtEl>
                                          <p:spTgt spid="18440"/>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18440"/>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18440"/>
                                        </p:tgtEl>
                                        <p:attrNameLst>
                                          <p:attrName>ppt_w</p:attrName>
                                        </p:attrNameLst>
                                      </p:cBhvr>
                                      <p:tavLst>
                                        <p:tav tm="0">
                                          <p:val>
                                            <p:strVal val="#ppt_w*.05"/>
                                          </p:val>
                                        </p:tav>
                                        <p:tav tm="100000">
                                          <p:val>
                                            <p:strVal val="#ppt_w"/>
                                          </p:val>
                                        </p:tav>
                                      </p:tavLst>
                                    </p:anim>
                                    <p:anim calcmode="lin" valueType="num">
                                      <p:cBhvr>
                                        <p:cTn id="22" dur="1000" fill="hold"/>
                                        <p:tgtEl>
                                          <p:spTgt spid="18440"/>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18440"/>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18440"/>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18440"/>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1844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18441"/>
                                        </p:tgtEl>
                                        <p:attrNameLst>
                                          <p:attrName>style.visibility</p:attrName>
                                        </p:attrNameLst>
                                      </p:cBhvr>
                                      <p:to>
                                        <p:strVal val="visible"/>
                                      </p:to>
                                    </p:set>
                                    <p:anim calcmode="lin" valueType="num">
                                      <p:cBhvr>
                                        <p:cTn id="31" dur="500" decel="50000" fill="hold">
                                          <p:stCondLst>
                                            <p:cond delay="0"/>
                                          </p:stCondLst>
                                        </p:cTn>
                                        <p:tgtEl>
                                          <p:spTgt spid="18441"/>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18441"/>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18441"/>
                                        </p:tgtEl>
                                        <p:attrNameLst>
                                          <p:attrName>ppt_w</p:attrName>
                                        </p:attrNameLst>
                                      </p:cBhvr>
                                      <p:tavLst>
                                        <p:tav tm="0">
                                          <p:val>
                                            <p:strVal val="#ppt_w*.05"/>
                                          </p:val>
                                        </p:tav>
                                        <p:tav tm="100000">
                                          <p:val>
                                            <p:strVal val="#ppt_w"/>
                                          </p:val>
                                        </p:tav>
                                      </p:tavLst>
                                    </p:anim>
                                    <p:anim calcmode="lin" valueType="num">
                                      <p:cBhvr>
                                        <p:cTn id="34" dur="1000" fill="hold"/>
                                        <p:tgtEl>
                                          <p:spTgt spid="18441"/>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18441"/>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18441"/>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18441"/>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18441"/>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18442"/>
                                        </p:tgtEl>
                                        <p:attrNameLst>
                                          <p:attrName>style.visibility</p:attrName>
                                        </p:attrNameLst>
                                      </p:cBhvr>
                                      <p:to>
                                        <p:strVal val="visible"/>
                                      </p:to>
                                    </p:set>
                                    <p:anim calcmode="lin" valueType="num">
                                      <p:cBhvr>
                                        <p:cTn id="43" dur="500" decel="50000" fill="hold">
                                          <p:stCondLst>
                                            <p:cond delay="0"/>
                                          </p:stCondLst>
                                        </p:cTn>
                                        <p:tgtEl>
                                          <p:spTgt spid="18442"/>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18442"/>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18442"/>
                                        </p:tgtEl>
                                        <p:attrNameLst>
                                          <p:attrName>ppt_w</p:attrName>
                                        </p:attrNameLst>
                                      </p:cBhvr>
                                      <p:tavLst>
                                        <p:tav tm="0">
                                          <p:val>
                                            <p:strVal val="#ppt_w*.05"/>
                                          </p:val>
                                        </p:tav>
                                        <p:tav tm="100000">
                                          <p:val>
                                            <p:strVal val="#ppt_w"/>
                                          </p:val>
                                        </p:tav>
                                      </p:tavLst>
                                    </p:anim>
                                    <p:anim calcmode="lin" valueType="num">
                                      <p:cBhvr>
                                        <p:cTn id="46" dur="1000" fill="hold"/>
                                        <p:tgtEl>
                                          <p:spTgt spid="18442"/>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18442"/>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18442"/>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18442"/>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18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9" grpId="0"/>
      <p:bldP spid="18440" grpId="0"/>
      <p:bldP spid="18441" grpId="0"/>
      <p:bldP spid="1844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365125" y="20638"/>
            <a:ext cx="3759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4400"/>
              <a:t>Now take the: </a:t>
            </a:r>
          </a:p>
        </p:txBody>
      </p:sp>
      <p:sp>
        <p:nvSpPr>
          <p:cNvPr id="17411" name="Rectangle 5"/>
          <p:cNvSpPr>
            <a:spLocks noChangeArrowheads="1"/>
          </p:cNvSpPr>
          <p:nvPr/>
        </p:nvSpPr>
        <p:spPr bwMode="auto">
          <a:xfrm>
            <a:off x="533400" y="1066800"/>
            <a:ext cx="25781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400" u="sng"/>
              <a:t>64 inches</a:t>
            </a:r>
          </a:p>
        </p:txBody>
      </p:sp>
      <p:sp>
        <p:nvSpPr>
          <p:cNvPr id="17412" name="Text Box 6"/>
          <p:cNvSpPr txBox="1">
            <a:spLocks noChangeArrowheads="1"/>
          </p:cNvSpPr>
          <p:nvPr/>
        </p:nvSpPr>
        <p:spPr bwMode="auto">
          <a:xfrm>
            <a:off x="304800" y="1905000"/>
            <a:ext cx="3200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4400"/>
              <a:t>1920 inches</a:t>
            </a:r>
          </a:p>
        </p:txBody>
      </p:sp>
      <p:sp>
        <p:nvSpPr>
          <p:cNvPr id="19463" name="Text Box 7"/>
          <p:cNvSpPr txBox="1">
            <a:spLocks noChangeArrowheads="1"/>
          </p:cNvSpPr>
          <p:nvPr/>
        </p:nvSpPr>
        <p:spPr bwMode="auto">
          <a:xfrm>
            <a:off x="4038600" y="1752600"/>
            <a:ext cx="3352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4400"/>
              <a:t>And simplify </a:t>
            </a:r>
          </a:p>
        </p:txBody>
      </p:sp>
      <p:sp>
        <p:nvSpPr>
          <p:cNvPr id="17414" name="Text Box 8"/>
          <p:cNvSpPr txBox="1">
            <a:spLocks noChangeArrowheads="1"/>
          </p:cNvSpPr>
          <p:nvPr/>
        </p:nvSpPr>
        <p:spPr bwMode="auto">
          <a:xfrm>
            <a:off x="533400" y="2955925"/>
            <a:ext cx="3044825" cy="1036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4400"/>
              <a:t>1/30 inches</a:t>
            </a:r>
          </a:p>
          <a:p>
            <a:pPr eaLnBrk="1" hangingPunct="1"/>
            <a:endParaRPr lang="en-US"/>
          </a:p>
        </p:txBody>
      </p:sp>
      <p:sp>
        <p:nvSpPr>
          <p:cNvPr id="17415" name="Text Box 9"/>
          <p:cNvSpPr txBox="1">
            <a:spLocks noChangeArrowheads="1"/>
          </p:cNvSpPr>
          <p:nvPr/>
        </p:nvSpPr>
        <p:spPr bwMode="auto">
          <a:xfrm>
            <a:off x="533400" y="4267200"/>
            <a:ext cx="6961188" cy="210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4400"/>
              <a:t>This means that the person</a:t>
            </a:r>
          </a:p>
          <a:p>
            <a:pPr eaLnBrk="1" hangingPunct="1"/>
            <a:r>
              <a:rPr lang="en-US" sz="4400"/>
              <a:t> was created 30 times his </a:t>
            </a:r>
          </a:p>
          <a:p>
            <a:pPr eaLnBrk="1" hangingPunct="1"/>
            <a:r>
              <a:rPr lang="en-US" sz="4400"/>
              <a:t> normal size. </a:t>
            </a:r>
          </a:p>
        </p:txBody>
      </p:sp>
    </p:spTree>
    <p:extLst>
      <p:ext uri="{BB962C8B-B14F-4D97-AF65-F5344CB8AC3E}">
        <p14:creationId xmlns:p14="http://schemas.microsoft.com/office/powerpoint/2010/main" val="29392675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463"/>
                                        </p:tgtEl>
                                        <p:attrNameLst>
                                          <p:attrName>style.visibility</p:attrName>
                                        </p:attrNameLst>
                                      </p:cBhvr>
                                      <p:to>
                                        <p:strVal val="visible"/>
                                      </p:to>
                                    </p:set>
                                    <p:animEffect transition="in" filter="blinds(horizontal)">
                                      <p:cBhvr>
                                        <p:cTn id="7" dur="500"/>
                                        <p:tgtEl>
                                          <p:spTgt spid="194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1279" name="Rectangle 15"/>
              <p:cNvSpPr>
                <a:spLocks noGrp="1" noChangeArrowheads="1"/>
              </p:cNvSpPr>
              <p:nvPr>
                <p:ph type="body" sz="half" idx="1"/>
              </p:nvPr>
            </p:nvSpPr>
            <p:spPr>
              <a:xfrm>
                <a:off x="4260659" y="1485900"/>
                <a:ext cx="3810000" cy="4495800"/>
              </a:xfrm>
            </p:spPr>
            <p:txBody>
              <a:bodyPr/>
              <a:lstStyle/>
              <a:p>
                <a:pPr algn="ctr">
                  <a:buFontTx/>
                  <a:buNone/>
                </a:pPr>
                <a:r>
                  <a:rPr lang="en-US" sz="3200" dirty="0"/>
                  <a:t>The scale factor of the pool is </a:t>
                </a:r>
              </a:p>
              <a:p>
                <a:pPr algn="ctr">
                  <a:buFontTx/>
                  <a:buNone/>
                </a:pPr>
                <a:r>
                  <a:rPr lang="en-US" sz="3200" dirty="0"/>
                  <a:t>1” to 20 yards.</a:t>
                </a:r>
              </a:p>
              <a:p>
                <a:pPr algn="ctr">
                  <a:buFontTx/>
                  <a:buNone/>
                </a:pPr>
                <a:r>
                  <a:rPr lang="en-US" sz="3200" dirty="0"/>
                  <a:t>Or</a:t>
                </a:r>
              </a:p>
              <a:p>
                <a:pPr algn="ctr">
                  <a:buFontTx/>
                  <a:buNone/>
                </a:pPr>
                <a14:m>
                  <m:oMath xmlns:m="http://schemas.openxmlformats.org/officeDocument/2006/math">
                    <m:f>
                      <m:fPr>
                        <m:ctrlPr>
                          <a:rPr lang="en-US" sz="4800" i="1" smtClean="0">
                            <a:latin typeface="Cambria Math" panose="02040503050406030204" pitchFamily="18" charset="0"/>
                          </a:rPr>
                        </m:ctrlPr>
                      </m:fPr>
                      <m:num>
                        <m:r>
                          <a:rPr lang="en-US" sz="4800" b="0" i="1" smtClean="0">
                            <a:latin typeface="Cambria Math"/>
                          </a:rPr>
                          <m:t>𝑖𝑛𝑐h𝑒𝑠</m:t>
                        </m:r>
                      </m:num>
                      <m:den>
                        <m:r>
                          <a:rPr lang="en-US" sz="4800" b="0" i="1" smtClean="0">
                            <a:latin typeface="Cambria Math"/>
                          </a:rPr>
                          <m:t>𝑦𝑎𝑟𝑑𝑠</m:t>
                        </m:r>
                      </m:den>
                    </m:f>
                  </m:oMath>
                </a14:m>
                <a:r>
                  <a:rPr lang="en-US" sz="4800" dirty="0"/>
                  <a:t> = </a:t>
                </a:r>
                <a14:m>
                  <m:oMath xmlns:m="http://schemas.openxmlformats.org/officeDocument/2006/math">
                    <m:f>
                      <m:fPr>
                        <m:ctrlPr>
                          <a:rPr lang="en-US" sz="4800" i="1" smtClean="0">
                            <a:latin typeface="Cambria Math" panose="02040503050406030204" pitchFamily="18" charset="0"/>
                          </a:rPr>
                        </m:ctrlPr>
                      </m:fPr>
                      <m:num>
                        <m:r>
                          <a:rPr lang="en-US" sz="4800" b="0" i="1" smtClean="0">
                            <a:latin typeface="Cambria Math"/>
                          </a:rPr>
                          <m:t>1</m:t>
                        </m:r>
                      </m:num>
                      <m:den>
                        <m:r>
                          <a:rPr lang="en-US" sz="4800" b="0" i="1" smtClean="0">
                            <a:latin typeface="Cambria Math"/>
                          </a:rPr>
                          <m:t>20</m:t>
                        </m:r>
                      </m:den>
                    </m:f>
                  </m:oMath>
                </a14:m>
                <a:endParaRPr lang="en-US" sz="4800" dirty="0"/>
              </a:p>
            </p:txBody>
          </p:sp>
        </mc:Choice>
        <mc:Fallback xmlns="">
          <p:sp>
            <p:nvSpPr>
              <p:cNvPr id="11279" name="Rectangle 15"/>
              <p:cNvSpPr>
                <a:spLocks noGrp="1" noRot="1" noChangeAspect="1" noMove="1" noResize="1" noEditPoints="1" noAdjustHandles="1" noChangeArrowheads="1" noChangeShapeType="1" noTextEdit="1"/>
              </p:cNvSpPr>
              <p:nvPr>
                <p:ph type="body" sz="half" idx="1"/>
              </p:nvPr>
            </p:nvSpPr>
            <p:spPr>
              <a:xfrm>
                <a:off x="4260659" y="1485900"/>
                <a:ext cx="3810000" cy="4495800"/>
              </a:xfrm>
              <a:blipFill rotWithShape="1">
                <a:blip r:embed="rId3"/>
                <a:stretch>
                  <a:fillRect r="-2560"/>
                </a:stretch>
              </a:blipFill>
            </p:spPr>
            <p:txBody>
              <a:bodyPr/>
              <a:lstStyle/>
              <a:p>
                <a:r>
                  <a:rPr lang="en-US">
                    <a:noFill/>
                  </a:rPr>
                  <a:t> </a:t>
                </a:r>
              </a:p>
            </p:txBody>
          </p:sp>
        </mc:Fallback>
      </mc:AlternateContent>
      <p:sp>
        <p:nvSpPr>
          <p:cNvPr id="11281" name="Rectangle 17"/>
          <p:cNvSpPr>
            <a:spLocks noChangeArrowheads="1"/>
          </p:cNvSpPr>
          <p:nvPr/>
        </p:nvSpPr>
        <p:spPr bwMode="auto">
          <a:xfrm>
            <a:off x="3895725" y="2552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11283" name="Picture 19" descr="mat_7_3_3_a3_2_img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752600"/>
            <a:ext cx="2770188" cy="39624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752600" y="381000"/>
            <a:ext cx="5016118"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Times New Roman" pitchFamily="18" charset="0"/>
              </a:rPr>
              <a:t>Scale Factor</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203831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sz="half" idx="1"/>
          </p:nvPr>
        </p:nvSpPr>
        <p:spPr>
          <a:xfrm>
            <a:off x="457200" y="1752600"/>
            <a:ext cx="3810000" cy="4114800"/>
          </a:xfrm>
        </p:spPr>
        <p:txBody>
          <a:bodyPr/>
          <a:lstStyle/>
          <a:p>
            <a:pPr algn="ctr">
              <a:buFontTx/>
              <a:buNone/>
            </a:pPr>
            <a:r>
              <a:rPr lang="en-US" sz="5400"/>
              <a:t>Keep like </a:t>
            </a:r>
          </a:p>
          <a:p>
            <a:pPr algn="ctr">
              <a:buFontTx/>
              <a:buNone/>
            </a:pPr>
            <a:r>
              <a:rPr lang="en-US" sz="5400"/>
              <a:t>units in the same fraction.</a:t>
            </a:r>
          </a:p>
        </p:txBody>
      </p:sp>
      <p:sp>
        <p:nvSpPr>
          <p:cNvPr id="12292" name="Rectangle 4"/>
          <p:cNvSpPr>
            <a:spLocks noGrp="1" noChangeArrowheads="1"/>
          </p:cNvSpPr>
          <p:nvPr>
            <p:ph type="body" sz="half" idx="2"/>
          </p:nvPr>
        </p:nvSpPr>
        <p:spPr>
          <a:xfrm>
            <a:off x="4495800" y="1828800"/>
            <a:ext cx="4191000" cy="4114800"/>
          </a:xfrm>
        </p:spPr>
        <p:txBody>
          <a:bodyPr/>
          <a:lstStyle/>
          <a:p>
            <a:endParaRPr lang="en-US" dirty="0">
              <a:latin typeface="Times New Roman" pitchFamily="18" charset="0"/>
            </a:endParaRPr>
          </a:p>
          <a:p>
            <a:pPr algn="ctr">
              <a:buFontTx/>
              <a:buNone/>
            </a:pPr>
            <a:r>
              <a:rPr lang="en-US" sz="4000" u="sng" dirty="0"/>
              <a:t>Inches </a:t>
            </a:r>
            <a:r>
              <a:rPr lang="en-US" sz="4000" dirty="0"/>
              <a:t>= </a:t>
            </a:r>
            <a:r>
              <a:rPr lang="en-US" sz="4000" u="sng" dirty="0"/>
              <a:t>yards</a:t>
            </a:r>
          </a:p>
          <a:p>
            <a:pPr algn="ctr">
              <a:buFontTx/>
              <a:buNone/>
            </a:pPr>
            <a:r>
              <a:rPr lang="en-US" sz="4000" dirty="0"/>
              <a:t>Inches    yards</a:t>
            </a:r>
          </a:p>
        </p:txBody>
      </p:sp>
      <p:sp>
        <p:nvSpPr>
          <p:cNvPr id="12294" name="Line 6"/>
          <p:cNvSpPr>
            <a:spLocks noChangeShapeType="1"/>
          </p:cNvSpPr>
          <p:nvPr/>
        </p:nvSpPr>
        <p:spPr bwMode="auto">
          <a:xfrm>
            <a:off x="4343400" y="1600200"/>
            <a:ext cx="0" cy="411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Rectangle 1"/>
          <p:cNvSpPr/>
          <p:nvPr/>
        </p:nvSpPr>
        <p:spPr>
          <a:xfrm>
            <a:off x="261994" y="457200"/>
            <a:ext cx="8162811" cy="83099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Setting up Proportions</a:t>
            </a:r>
          </a:p>
        </p:txBody>
      </p:sp>
    </p:spTree>
    <p:extLst>
      <p:ext uri="{BB962C8B-B14F-4D97-AF65-F5344CB8AC3E}">
        <p14:creationId xmlns:p14="http://schemas.microsoft.com/office/powerpoint/2010/main" val="467687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Rot="1" noChangeArrowheads="1"/>
          </p:cNvSpPr>
          <p:nvPr>
            <p:ph type="body" sz="half" idx="1"/>
          </p:nvPr>
        </p:nvSpPr>
        <p:spPr>
          <a:xfrm>
            <a:off x="838200" y="1752600"/>
            <a:ext cx="5562600" cy="4343400"/>
          </a:xfrm>
        </p:spPr>
        <p:txBody>
          <a:bodyPr>
            <a:noAutofit/>
          </a:bodyPr>
          <a:lstStyle/>
          <a:p>
            <a:r>
              <a:rPr lang="en-US" sz="4000" dirty="0"/>
              <a:t>There is more than one way to set up a proportion correctly!</a:t>
            </a:r>
          </a:p>
          <a:p>
            <a:r>
              <a:rPr lang="en-US" sz="4000" dirty="0"/>
              <a:t>Cross Multiply!</a:t>
            </a:r>
          </a:p>
          <a:p>
            <a:r>
              <a:rPr lang="en-US" sz="4000" dirty="0"/>
              <a:t>Use common sense!</a:t>
            </a:r>
          </a:p>
        </p:txBody>
      </p:sp>
      <p:pic>
        <p:nvPicPr>
          <p:cNvPr id="33796" name="Picture 4" descr="j0213231"/>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5970588" y="3122613"/>
            <a:ext cx="2868612" cy="27638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Rectangle 1"/>
          <p:cNvSpPr/>
          <p:nvPr/>
        </p:nvSpPr>
        <p:spPr>
          <a:xfrm>
            <a:off x="990600" y="304800"/>
            <a:ext cx="518443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Remember…</a:t>
            </a:r>
          </a:p>
        </p:txBody>
      </p:sp>
    </p:spTree>
    <p:extLst>
      <p:ext uri="{BB962C8B-B14F-4D97-AF65-F5344CB8AC3E}">
        <p14:creationId xmlns:p14="http://schemas.microsoft.com/office/powerpoint/2010/main" val="2428835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sz="half" idx="1"/>
          </p:nvPr>
        </p:nvSpPr>
        <p:spPr>
          <a:xfrm>
            <a:off x="685800" y="1676400"/>
            <a:ext cx="7543800" cy="3352800"/>
          </a:xfrm>
        </p:spPr>
        <p:txBody>
          <a:bodyPr>
            <a:normAutofit/>
          </a:bodyPr>
          <a:lstStyle/>
          <a:p>
            <a:r>
              <a:rPr lang="en-US" sz="2400" dirty="0">
                <a:cs typeface="Times New Roman" pitchFamily="18" charset="0"/>
              </a:rPr>
              <a:t>Tom is drawing a blueprint for a rectangular shed he wants to build.  The scale factor is 1 ft. to ¼ inch.  If the dimensions of the blueprint are 1 ¼ in. by 2 inches, what are the actual dimensions of the shed going to be?</a:t>
            </a:r>
          </a:p>
          <a:p>
            <a:pPr>
              <a:buFontTx/>
              <a:buNone/>
            </a:pPr>
            <a:endParaRPr lang="en-US" sz="2400" dirty="0"/>
          </a:p>
        </p:txBody>
      </p:sp>
      <p:pic>
        <p:nvPicPr>
          <p:cNvPr id="16391" name="Picture 7" descr="bd19548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4089400"/>
            <a:ext cx="3581400" cy="209232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711465" y="152400"/>
            <a:ext cx="7776488" cy="175432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Write a Proportion </a:t>
            </a:r>
          </a:p>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Using Scale Factor</a:t>
            </a:r>
          </a:p>
        </p:txBody>
      </p:sp>
    </p:spTree>
    <p:extLst>
      <p:ext uri="{BB962C8B-B14F-4D97-AF65-F5344CB8AC3E}">
        <p14:creationId xmlns:p14="http://schemas.microsoft.com/office/powerpoint/2010/main" val="24454180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32171" y="4343400"/>
            <a:ext cx="2209800" cy="2173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1" name="Rectangle 3"/>
          <p:cNvSpPr>
            <a:spLocks noGrp="1" noChangeArrowheads="1"/>
          </p:cNvSpPr>
          <p:nvPr>
            <p:ph type="body" sz="half" idx="1"/>
          </p:nvPr>
        </p:nvSpPr>
        <p:spPr>
          <a:xfrm>
            <a:off x="457200" y="2133600"/>
            <a:ext cx="7848600" cy="1143000"/>
          </a:xfrm>
        </p:spPr>
        <p:txBody>
          <a:bodyPr>
            <a:normAutofit fontScale="92500" lnSpcReduction="10000"/>
          </a:bodyPr>
          <a:lstStyle/>
          <a:p>
            <a:pPr marL="533400" indent="-533400" algn="ctr">
              <a:lnSpc>
                <a:spcPct val="90000"/>
              </a:lnSpc>
              <a:buFontTx/>
              <a:buNone/>
            </a:pPr>
            <a:endParaRPr lang="en-US" sz="3600" b="1" dirty="0">
              <a:solidFill>
                <a:srgbClr val="0000FF"/>
              </a:solidFill>
              <a:sym typeface="Symbol" pitchFamily="18" charset="2"/>
            </a:endParaRPr>
          </a:p>
          <a:p>
            <a:pPr marL="533400" indent="-533400" algn="ctr">
              <a:lnSpc>
                <a:spcPct val="90000"/>
              </a:lnSpc>
              <a:buFontTx/>
              <a:buNone/>
            </a:pPr>
            <a:r>
              <a:rPr lang="en-US" sz="3200" dirty="0">
                <a:sym typeface="Symbol" pitchFamily="18" charset="2"/>
              </a:rPr>
              <a:t>¾ inch to 1 foot</a:t>
            </a:r>
          </a:p>
          <a:p>
            <a:pPr marL="533400" indent="-533400" algn="ctr">
              <a:lnSpc>
                <a:spcPct val="90000"/>
              </a:lnSpc>
              <a:buFontTx/>
              <a:buNone/>
            </a:pPr>
            <a:endParaRPr lang="en-US" sz="3200" dirty="0">
              <a:sym typeface="Symbol" pitchFamily="18" charset="2"/>
            </a:endParaRPr>
          </a:p>
        </p:txBody>
      </p:sp>
      <p:sp>
        <p:nvSpPr>
          <p:cNvPr id="2052" name="Rectangle 4"/>
          <p:cNvSpPr>
            <a:spLocks noGrp="1" noChangeArrowheads="1"/>
          </p:cNvSpPr>
          <p:nvPr>
            <p:ph type="body" sz="half" idx="2"/>
          </p:nvPr>
        </p:nvSpPr>
        <p:spPr>
          <a:xfrm>
            <a:off x="0" y="3086100"/>
            <a:ext cx="7696200" cy="2514600"/>
          </a:xfrm>
        </p:spPr>
        <p:txBody>
          <a:bodyPr>
            <a:normAutofit/>
          </a:bodyPr>
          <a:lstStyle/>
          <a:p>
            <a:pPr>
              <a:lnSpc>
                <a:spcPct val="90000"/>
              </a:lnSpc>
            </a:pPr>
            <a:r>
              <a:rPr lang="en-US" sz="4000" dirty="0">
                <a:cs typeface="Times New Roman" pitchFamily="18" charset="0"/>
              </a:rPr>
              <a:t>If the length in inches is 2 ¼ inch, what would the actual length be in feet ?</a:t>
            </a:r>
          </a:p>
        </p:txBody>
      </p:sp>
      <p:sp>
        <p:nvSpPr>
          <p:cNvPr id="2" name="Rectangle 1"/>
          <p:cNvSpPr/>
          <p:nvPr/>
        </p:nvSpPr>
        <p:spPr>
          <a:xfrm>
            <a:off x="318901" y="228600"/>
            <a:ext cx="8436925" cy="175432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Write a Proportion</a:t>
            </a:r>
            <a:b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sym typeface="Symbol" pitchFamily="18" charset="2"/>
              </a:rPr>
              <a:t>Using a Scale Factor</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629838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7080" y="2133600"/>
            <a:ext cx="7954422" cy="120032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7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Lucida Calligraphy" pitchFamily="66" charset="0"/>
              </a:rPr>
              <a:t>Scale Drawings</a:t>
            </a:r>
            <a:endParaRPr lang="en-US" sz="7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943188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06301" y="1670332"/>
            <a:ext cx="7238429" cy="4245375"/>
            <a:chOff x="-642918" y="1000125"/>
            <a:chExt cx="8803495" cy="5140325"/>
          </a:xfrm>
        </p:grpSpPr>
        <p:grpSp>
          <p:nvGrpSpPr>
            <p:cNvPr id="2" name="Group 25"/>
            <p:cNvGrpSpPr>
              <a:grpSpLocks/>
            </p:cNvGrpSpPr>
            <p:nvPr/>
          </p:nvGrpSpPr>
          <p:grpSpPr bwMode="auto">
            <a:xfrm>
              <a:off x="3429000" y="1000126"/>
              <a:ext cx="4731577" cy="1301431"/>
              <a:chOff x="3643306" y="1857364"/>
              <a:chExt cx="4731610" cy="1300909"/>
            </a:xfrm>
          </p:grpSpPr>
          <p:pic>
            <p:nvPicPr>
              <p:cNvPr id="7185" name="Picture 8" descr="See full size im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3306" y="1857364"/>
                <a:ext cx="2687704" cy="1214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86" name="TextBox 11"/>
              <p:cNvSpPr txBox="1">
                <a:spLocks noChangeArrowheads="1"/>
              </p:cNvSpPr>
              <p:nvPr/>
            </p:nvSpPr>
            <p:spPr bwMode="auto">
              <a:xfrm>
                <a:off x="6588965" y="2788941"/>
                <a:ext cx="17859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dirty="0">
                    <a:latin typeface="Trebuchet MS" pitchFamily="34" charset="0"/>
                  </a:rPr>
                  <a:t>Scale Drawings</a:t>
                </a:r>
                <a:endParaRPr lang="en-US" dirty="0">
                  <a:latin typeface="Trebuchet MS" pitchFamily="34" charset="0"/>
                </a:endParaRPr>
              </a:p>
            </p:txBody>
          </p:sp>
          <p:cxnSp>
            <p:nvCxnSpPr>
              <p:cNvPr id="14" name="Straight Arrow Connector 13"/>
              <p:cNvCxnSpPr>
                <a:stCxn id="7186" idx="1"/>
              </p:cNvCxnSpPr>
              <p:nvPr/>
            </p:nvCxnSpPr>
            <p:spPr>
              <a:xfrm rot="10800000">
                <a:off x="4660139" y="2859944"/>
                <a:ext cx="1928826" cy="1142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3" name="Group 28"/>
            <p:cNvGrpSpPr>
              <a:grpSpLocks/>
            </p:cNvGrpSpPr>
            <p:nvPr/>
          </p:nvGrpSpPr>
          <p:grpSpPr bwMode="auto">
            <a:xfrm>
              <a:off x="-642918" y="1000125"/>
              <a:ext cx="3500418" cy="2827888"/>
              <a:chOff x="-642915" y="1000108"/>
              <a:chExt cx="3500403" cy="2827358"/>
            </a:xfrm>
          </p:grpSpPr>
          <p:pic>
            <p:nvPicPr>
              <p:cNvPr id="718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5786" y="1000108"/>
                <a:ext cx="2071702" cy="1789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Arrow Connector 9"/>
              <p:cNvCxnSpPr/>
              <p:nvPr/>
            </p:nvCxnSpPr>
            <p:spPr>
              <a:xfrm rot="5400000" flipH="1" flipV="1">
                <a:off x="357265" y="2714221"/>
                <a:ext cx="857089" cy="7143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184" name="TextBox 10"/>
              <p:cNvSpPr txBox="1">
                <a:spLocks noChangeArrowheads="1"/>
              </p:cNvSpPr>
              <p:nvPr/>
            </p:nvSpPr>
            <p:spPr bwMode="auto">
              <a:xfrm>
                <a:off x="-642915" y="3458134"/>
                <a:ext cx="10715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dirty="0">
                    <a:latin typeface="Trebuchet MS" pitchFamily="34" charset="0"/>
                  </a:rPr>
                  <a:t>On Maps</a:t>
                </a:r>
                <a:endParaRPr lang="en-US" dirty="0">
                  <a:latin typeface="Trebuchet MS" pitchFamily="34" charset="0"/>
                </a:endParaRPr>
              </a:p>
            </p:txBody>
          </p:sp>
        </p:grpSp>
        <p:grpSp>
          <p:nvGrpSpPr>
            <p:cNvPr id="5" name="Group 29"/>
            <p:cNvGrpSpPr>
              <a:grpSpLocks/>
            </p:cNvGrpSpPr>
            <p:nvPr/>
          </p:nvGrpSpPr>
          <p:grpSpPr bwMode="auto">
            <a:xfrm>
              <a:off x="285750" y="3857625"/>
              <a:ext cx="4370388" cy="2282825"/>
              <a:chOff x="714348" y="4214818"/>
              <a:chExt cx="4370220" cy="2283553"/>
            </a:xfrm>
          </p:grpSpPr>
          <p:pic>
            <p:nvPicPr>
              <p:cNvPr id="7179" name="Picture 4" descr="See full size image">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4348" y="4214818"/>
                <a:ext cx="1655576" cy="2283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80" name="TextBox 16"/>
              <p:cNvSpPr txBox="1">
                <a:spLocks noChangeArrowheads="1"/>
              </p:cNvSpPr>
              <p:nvPr/>
            </p:nvSpPr>
            <p:spPr bwMode="auto">
              <a:xfrm>
                <a:off x="2798552" y="5500702"/>
                <a:ext cx="22860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atin typeface="Trebuchet MS" pitchFamily="34" charset="0"/>
                  </a:rPr>
                  <a:t>Footprints of houses</a:t>
                </a:r>
                <a:endParaRPr lang="en-US">
                  <a:latin typeface="Trebuchet MS" pitchFamily="34" charset="0"/>
                </a:endParaRPr>
              </a:p>
            </p:txBody>
          </p:sp>
          <p:cxnSp>
            <p:nvCxnSpPr>
              <p:cNvPr id="21" name="Straight Arrow Connector 20"/>
              <p:cNvCxnSpPr/>
              <p:nvPr/>
            </p:nvCxnSpPr>
            <p:spPr>
              <a:xfrm rot="10800000" flipV="1">
                <a:off x="2071609" y="5644024"/>
                <a:ext cx="714348" cy="2429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6" name="Group 26"/>
            <p:cNvGrpSpPr>
              <a:grpSpLocks/>
            </p:cNvGrpSpPr>
            <p:nvPr/>
          </p:nvGrpSpPr>
          <p:grpSpPr bwMode="auto">
            <a:xfrm>
              <a:off x="3714750" y="2928938"/>
              <a:ext cx="3929063" cy="2105025"/>
              <a:chOff x="3857620" y="4143380"/>
              <a:chExt cx="3929090" cy="2105605"/>
            </a:xfrm>
          </p:grpSpPr>
          <p:pic>
            <p:nvPicPr>
              <p:cNvPr id="7176" name="Picture 6" descr="See full size image">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86512" y="4214818"/>
                <a:ext cx="1500198" cy="2034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7" name="TextBox 21"/>
              <p:cNvSpPr txBox="1">
                <a:spLocks noChangeArrowheads="1"/>
              </p:cNvSpPr>
              <p:nvPr/>
            </p:nvSpPr>
            <p:spPr bwMode="auto">
              <a:xfrm>
                <a:off x="3857620" y="4143380"/>
                <a:ext cx="17859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atin typeface="Trebuchet MS" pitchFamily="34" charset="0"/>
                  </a:rPr>
                  <a:t>Vehicle design</a:t>
                </a:r>
                <a:endParaRPr lang="en-US">
                  <a:latin typeface="Trebuchet MS" pitchFamily="34" charset="0"/>
                </a:endParaRPr>
              </a:p>
            </p:txBody>
          </p:sp>
          <p:cxnSp>
            <p:nvCxnSpPr>
              <p:cNvPr id="24" name="Straight Arrow Connector 23"/>
              <p:cNvCxnSpPr>
                <a:stCxn id="7177" idx="2"/>
              </p:cNvCxnSpPr>
              <p:nvPr/>
            </p:nvCxnSpPr>
            <p:spPr>
              <a:xfrm rot="16200000" flipH="1">
                <a:off x="5381584" y="3881586"/>
                <a:ext cx="344583" cy="16081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p:nvSpPr>
        <p:spPr>
          <a:xfrm>
            <a:off x="169993" y="-11254"/>
            <a:ext cx="8804013" cy="144655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r>
              <a:rPr lang="en-GB" sz="4400" b="1" cap="none" spc="50" dirty="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latin typeface="Trebuchet MS" pitchFamily="34" charset="0"/>
              </a:rPr>
              <a:t>What are scale drawings?</a:t>
            </a:r>
          </a:p>
          <a:p>
            <a:pPr algn="ctr" eaLnBrk="1" hangingPunct="1"/>
            <a:r>
              <a:rPr lang="en-GB" sz="4400" b="1" cap="none" spc="50" dirty="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latin typeface="Trebuchet MS" pitchFamily="34" charset="0"/>
              </a:rPr>
              <a:t>Scale drawings are everywhere!</a:t>
            </a:r>
            <a:endParaRPr lang="en-US" sz="4400" b="1" cap="none" spc="50" dirty="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endParaRPr>
          </a:p>
        </p:txBody>
      </p:sp>
      <p:sp>
        <p:nvSpPr>
          <p:cNvPr id="9" name="Rectangle 8"/>
          <p:cNvSpPr/>
          <p:nvPr/>
        </p:nvSpPr>
        <p:spPr>
          <a:xfrm>
            <a:off x="2407075" y="5915707"/>
            <a:ext cx="6753772"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GB" sz="4000" cap="none" spc="50" dirty="0">
                <a:ln w="11430"/>
                <a:gradFill>
                  <a:gsLst>
                    <a:gs pos="25000">
                      <a:schemeClr val="accent2">
                        <a:satMod val="155000"/>
                      </a:schemeClr>
                    </a:gs>
                    <a:gs pos="100000">
                      <a:schemeClr val="accent2">
                        <a:shade val="45000"/>
                        <a:satMod val="165000"/>
                      </a:schemeClr>
                    </a:gs>
                  </a:gsLst>
                  <a:lin ang="5400000"/>
                </a:gradFill>
                <a:latin typeface="Trebuchet MS" pitchFamily="34" charset="0"/>
              </a:rPr>
              <a:t>Can you think of any more? </a:t>
            </a:r>
            <a:endParaRPr lang="en-US" sz="4000" cap="none" spc="50" dirty="0">
              <a:ln w="11430"/>
              <a:gradFill>
                <a:gsLst>
                  <a:gs pos="25000">
                    <a:schemeClr val="accent2">
                      <a:satMod val="155000"/>
                    </a:schemeClr>
                  </a:gs>
                  <a:gs pos="100000">
                    <a:schemeClr val="accent2">
                      <a:shade val="45000"/>
                      <a:satMod val="165000"/>
                    </a:schemeClr>
                  </a:gs>
                </a:gsLst>
                <a:lin ang="5400000"/>
              </a:gradFill>
            </a:endParaRPr>
          </a:p>
        </p:txBody>
      </p:sp>
    </p:spTree>
    <p:extLst>
      <p:ext uri="{BB962C8B-B14F-4D97-AF65-F5344CB8AC3E}">
        <p14:creationId xmlns:p14="http://schemas.microsoft.com/office/powerpoint/2010/main" val="359391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4375"/>
            <a:ext cx="7929563" cy="2954338"/>
          </a:xfrm>
          <a:prstGeom prst="rect">
            <a:avLst/>
          </a:prstGeom>
          <a:noFill/>
        </p:spPr>
        <p:txBody>
          <a:bodyPr>
            <a:spAutoFit/>
          </a:bodyPr>
          <a:lstStyle/>
          <a:p>
            <a:pPr>
              <a:defRPr/>
            </a:pPr>
            <a:r>
              <a:rPr lang="en-GB" sz="2400" dirty="0">
                <a:latin typeface="+mn-lt"/>
              </a:rPr>
              <a:t>All scale drawings  </a:t>
            </a:r>
            <a:r>
              <a:rPr lang="en-GB" sz="2400" u="sng" dirty="0">
                <a:latin typeface="+mn-lt"/>
              </a:rPr>
              <a:t>must </a:t>
            </a:r>
            <a:r>
              <a:rPr lang="en-GB" sz="2400" dirty="0">
                <a:latin typeface="+mn-lt"/>
              </a:rPr>
              <a:t> have a scale written on them.  Scales are usually expressed as ratios.</a:t>
            </a:r>
          </a:p>
          <a:p>
            <a:pPr>
              <a:defRPr/>
            </a:pPr>
            <a:r>
              <a:rPr lang="en-GB" sz="2400" dirty="0">
                <a:latin typeface="+mn-lt"/>
              </a:rPr>
              <a:t>Normally for maps and buildings the ratio:</a:t>
            </a:r>
          </a:p>
          <a:p>
            <a:pPr algn="ctr">
              <a:defRPr/>
            </a:pPr>
            <a:r>
              <a:rPr lang="en-GB" sz="2400" dirty="0">
                <a:latin typeface="+mn-lt"/>
              </a:rPr>
              <a:t>Drawing length: Actual length</a:t>
            </a:r>
          </a:p>
          <a:p>
            <a:pPr>
              <a:defRPr/>
            </a:pPr>
            <a:endParaRPr lang="en-GB" sz="2400" dirty="0">
              <a:latin typeface="+mn-lt"/>
            </a:endParaRPr>
          </a:p>
          <a:p>
            <a:pPr>
              <a:defRPr/>
            </a:pPr>
            <a:r>
              <a:rPr lang="en-GB" sz="2400" dirty="0">
                <a:latin typeface="+mn-lt"/>
              </a:rPr>
              <a:t>For maps the ratio is normally in the ratio:</a:t>
            </a:r>
          </a:p>
          <a:p>
            <a:pPr algn="ctr">
              <a:defRPr/>
            </a:pPr>
            <a:r>
              <a:rPr lang="en-GB" sz="2400" dirty="0">
                <a:latin typeface="+mn-lt"/>
              </a:rPr>
              <a:t>Map distance: Actual Distance</a:t>
            </a:r>
          </a:p>
          <a:p>
            <a:pPr algn="ctr">
              <a:defRPr/>
            </a:pPr>
            <a:endParaRPr lang="en-US" dirty="0"/>
          </a:p>
        </p:txBody>
      </p:sp>
      <p:sp>
        <p:nvSpPr>
          <p:cNvPr id="4" name="TextBox 3"/>
          <p:cNvSpPr txBox="1"/>
          <p:nvPr/>
        </p:nvSpPr>
        <p:spPr>
          <a:xfrm>
            <a:off x="0" y="3714750"/>
            <a:ext cx="8072438" cy="1878013"/>
          </a:xfrm>
          <a:prstGeom prst="rect">
            <a:avLst/>
          </a:prstGeom>
          <a:noFill/>
        </p:spPr>
        <p:txBody>
          <a:bodyPr>
            <a:spAutoFit/>
          </a:bodyPr>
          <a:lstStyle/>
          <a:p>
            <a:pPr>
              <a:defRPr/>
            </a:pPr>
            <a:r>
              <a:rPr lang="en-GB" sz="2000" u="sng" dirty="0">
                <a:latin typeface="+mn-lt"/>
              </a:rPr>
              <a:t>Example: 1cm : 100cm</a:t>
            </a:r>
          </a:p>
          <a:p>
            <a:pPr>
              <a:defRPr/>
            </a:pPr>
            <a:endParaRPr lang="en-GB" sz="2000" dirty="0">
              <a:latin typeface="+mn-lt"/>
            </a:endParaRPr>
          </a:p>
          <a:p>
            <a:pPr>
              <a:defRPr/>
            </a:pPr>
            <a:r>
              <a:rPr lang="en-GB" sz="2000" dirty="0">
                <a:latin typeface="+mn-lt"/>
              </a:rPr>
              <a:t>The ratio 1cm:100cm means that for every 1cm on the scale drawing the length will be 100cm in real life</a:t>
            </a:r>
          </a:p>
          <a:p>
            <a:pPr>
              <a:defRPr/>
            </a:pPr>
            <a:endParaRPr lang="en-GB" dirty="0"/>
          </a:p>
          <a:p>
            <a:pPr>
              <a:defRPr/>
            </a:pPr>
            <a:endParaRPr lang="en-US" dirty="0"/>
          </a:p>
        </p:txBody>
      </p:sp>
      <p:sp>
        <p:nvSpPr>
          <p:cNvPr id="5" name="TextBox 4"/>
          <p:cNvSpPr txBox="1"/>
          <p:nvPr/>
        </p:nvSpPr>
        <p:spPr>
          <a:xfrm>
            <a:off x="0" y="5214938"/>
            <a:ext cx="8143875" cy="1323975"/>
          </a:xfrm>
          <a:prstGeom prst="rect">
            <a:avLst/>
          </a:prstGeom>
          <a:noFill/>
        </p:spPr>
        <p:txBody>
          <a:bodyPr>
            <a:spAutoFit/>
          </a:bodyPr>
          <a:lstStyle/>
          <a:p>
            <a:pPr>
              <a:defRPr/>
            </a:pPr>
            <a:r>
              <a:rPr lang="en-GB" sz="2000" u="sng" dirty="0">
                <a:latin typeface="+mn-lt"/>
              </a:rPr>
              <a:t>Example: 1:10000</a:t>
            </a:r>
          </a:p>
          <a:p>
            <a:pPr>
              <a:defRPr/>
            </a:pPr>
            <a:endParaRPr lang="en-GB" sz="2000" dirty="0">
              <a:latin typeface="+mn-lt"/>
            </a:endParaRPr>
          </a:p>
          <a:p>
            <a:pPr>
              <a:defRPr/>
            </a:pPr>
            <a:r>
              <a:rPr lang="en-GB" sz="2000" dirty="0">
                <a:latin typeface="+mn-lt"/>
              </a:rPr>
              <a:t>The ratio 1:10000 means that the real distance is 10000 times the length of one unit on the map or drawing.</a:t>
            </a:r>
            <a:endParaRPr lang="en-US" sz="2000" dirty="0">
              <a:latin typeface="+mn-lt"/>
            </a:endParaRPr>
          </a:p>
        </p:txBody>
      </p:sp>
      <p:sp>
        <p:nvSpPr>
          <p:cNvPr id="6" name="Rectangle 5"/>
          <p:cNvSpPr/>
          <p:nvPr/>
        </p:nvSpPr>
        <p:spPr>
          <a:xfrm>
            <a:off x="573533" y="16317"/>
            <a:ext cx="7813357" cy="83099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GB" sz="4800" b="1" cap="none" spc="50" dirty="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rPr>
              <a:t>Understanding Scales</a:t>
            </a:r>
            <a:endParaRPr lang="en-US" sz="4800" b="1" cap="none" spc="50" dirty="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485694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 to="" calcmode="lin" valueType="num">
                                      <p:cBhvr>
                                        <p:cTn id="10" dur="1" fill="hold"/>
                                        <p:tgtEl>
                                          <p:spTgt spid="3">
                                            <p:txEl>
                                              <p:pRg st="2" end="2"/>
                                            </p:txEl>
                                          </p:spTgt>
                                        </p:tgtEl>
                                        <p:attrNameLst>
                                          <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4"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to="" calcmode="lin" valueType="num">
                                      <p:cBhvr>
                                        <p:cTn id="15" dur="1" fill="hold"/>
                                        <p:tgtEl>
                                          <p:spTgt spid="3">
                                            <p:txEl>
                                              <p:pRg st="4" end="4"/>
                                            </p:txEl>
                                          </p:spTgt>
                                        </p:tgtEl>
                                        <p:attrNameLst>
                                          <p:attrName/>
                                        </p:attrNameLst>
                                      </p:cBhvr>
                                    </p:anim>
                                  </p:childTnLst>
                                </p:cTn>
                              </p:par>
                              <p:par>
                                <p:cTn id="16" presetID="24"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 to="" calcmode="lin" valueType="num">
                                      <p:cBhvr>
                                        <p:cTn id="18" dur="1" fill="hold"/>
                                        <p:tgtEl>
                                          <p:spTgt spid="3">
                                            <p:txEl>
                                              <p:pRg st="5" end="5"/>
                                            </p:txEl>
                                          </p:spTgt>
                                        </p:tgtEl>
                                        <p:attrNameLst>
                                          <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to="" calcmode="lin" valueType="num">
                                      <p:cBhvr>
                                        <p:cTn id="23" dur="1" fill="hold"/>
                                        <p:tgtEl>
                                          <p:spTgt spid="4"/>
                                        </p:tgtEl>
                                        <p:attrNameLst>
                                          <p:attrName/>
                                        </p:attrNameLst>
                                      </p:cBhvr>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to="" calcmode="lin" valueType="num">
                                      <p:cBhvr>
                                        <p:cTn id="28"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3196" name="Group 12"/>
          <p:cNvGrpSpPr>
            <a:grpSpLocks/>
          </p:cNvGrpSpPr>
          <p:nvPr/>
        </p:nvGrpSpPr>
        <p:grpSpPr bwMode="auto">
          <a:xfrm>
            <a:off x="684213" y="1916113"/>
            <a:ext cx="7424737" cy="2209800"/>
            <a:chOff x="432" y="1440"/>
            <a:chExt cx="4677" cy="1392"/>
          </a:xfrm>
        </p:grpSpPr>
        <p:pic>
          <p:nvPicPr>
            <p:cNvPr id="93187" name="Picture 3" descr="hh01834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2" y="2016"/>
              <a:ext cx="1058" cy="471"/>
            </a:xfrm>
            <a:prstGeom prst="rect">
              <a:avLst/>
            </a:prstGeom>
            <a:noFill/>
            <a:extLst>
              <a:ext uri="{909E8E84-426E-40DD-AFC4-6F175D3DCCD1}">
                <a14:hiddenFill xmlns:a14="http://schemas.microsoft.com/office/drawing/2010/main">
                  <a:solidFill>
                    <a:srgbClr val="FFFFFF"/>
                  </a:solidFill>
                </a14:hiddenFill>
              </a:ext>
            </a:extLst>
          </p:spPr>
        </p:pic>
        <p:pic>
          <p:nvPicPr>
            <p:cNvPr id="93188" name="Picture 4" descr="hh01846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00" y="1480"/>
              <a:ext cx="1162" cy="1158"/>
            </a:xfrm>
            <a:prstGeom prst="rect">
              <a:avLst/>
            </a:prstGeom>
            <a:noFill/>
            <a:extLst>
              <a:ext uri="{909E8E84-426E-40DD-AFC4-6F175D3DCCD1}">
                <a14:hiddenFill xmlns:a14="http://schemas.microsoft.com/office/drawing/2010/main">
                  <a:solidFill>
                    <a:srgbClr val="FFFFFF"/>
                  </a:solidFill>
                </a14:hiddenFill>
              </a:ext>
            </a:extLst>
          </p:spPr>
        </p:pic>
        <p:pic>
          <p:nvPicPr>
            <p:cNvPr id="93189" name="Picture 5" descr="hh01862_"/>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88" y="1488"/>
              <a:ext cx="789" cy="1130"/>
            </a:xfrm>
            <a:prstGeom prst="rect">
              <a:avLst/>
            </a:prstGeom>
            <a:noFill/>
            <a:extLst>
              <a:ext uri="{909E8E84-426E-40DD-AFC4-6F175D3DCCD1}">
                <a14:hiddenFill xmlns:a14="http://schemas.microsoft.com/office/drawing/2010/main">
                  <a:solidFill>
                    <a:srgbClr val="FFFFFF"/>
                  </a:solidFill>
                </a14:hiddenFill>
              </a:ext>
            </a:extLst>
          </p:spPr>
        </p:pic>
        <p:pic>
          <p:nvPicPr>
            <p:cNvPr id="93190" name="Picture 6" descr="hh01834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64" y="2016"/>
              <a:ext cx="1058" cy="471"/>
            </a:xfrm>
            <a:prstGeom prst="rect">
              <a:avLst/>
            </a:prstGeom>
            <a:noFill/>
            <a:extLst>
              <a:ext uri="{909E8E84-426E-40DD-AFC4-6F175D3DCCD1}">
                <a14:hiddenFill xmlns:a14="http://schemas.microsoft.com/office/drawing/2010/main">
                  <a:solidFill>
                    <a:srgbClr val="FFFFFF"/>
                  </a:solidFill>
                </a14:hiddenFill>
              </a:ext>
            </a:extLst>
          </p:spPr>
        </p:pic>
        <p:pic>
          <p:nvPicPr>
            <p:cNvPr id="93191" name="Picture 7" descr="hh01862_"/>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20" y="1440"/>
              <a:ext cx="789" cy="1130"/>
            </a:xfrm>
            <a:prstGeom prst="rect">
              <a:avLst/>
            </a:prstGeom>
            <a:noFill/>
            <a:extLst>
              <a:ext uri="{909E8E84-426E-40DD-AFC4-6F175D3DCCD1}">
                <a14:hiddenFill xmlns:a14="http://schemas.microsoft.com/office/drawing/2010/main">
                  <a:solidFill>
                    <a:srgbClr val="FFFFFF"/>
                  </a:solidFill>
                </a14:hiddenFill>
              </a:ext>
            </a:extLst>
          </p:spPr>
        </p:pic>
        <p:sp>
          <p:nvSpPr>
            <p:cNvPr id="93192" name="Line 8"/>
            <p:cNvSpPr>
              <a:spLocks noChangeShapeType="1"/>
            </p:cNvSpPr>
            <p:nvPr/>
          </p:nvSpPr>
          <p:spPr bwMode="auto">
            <a:xfrm flipV="1">
              <a:off x="480" y="2832"/>
              <a:ext cx="4560" cy="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3197" name="Group 13"/>
          <p:cNvGrpSpPr>
            <a:grpSpLocks/>
          </p:cNvGrpSpPr>
          <p:nvPr/>
        </p:nvGrpSpPr>
        <p:grpSpPr bwMode="auto">
          <a:xfrm>
            <a:off x="2195513" y="4365625"/>
            <a:ext cx="4267200" cy="1728788"/>
            <a:chOff x="1392" y="2886"/>
            <a:chExt cx="2688" cy="1089"/>
          </a:xfrm>
        </p:grpSpPr>
        <p:sp>
          <p:nvSpPr>
            <p:cNvPr id="93193" name="Text Box 9"/>
            <p:cNvSpPr txBox="1">
              <a:spLocks noChangeArrowheads="1"/>
            </p:cNvSpPr>
            <p:nvPr/>
          </p:nvSpPr>
          <p:spPr bwMode="auto">
            <a:xfrm>
              <a:off x="1584" y="3264"/>
              <a:ext cx="225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800">
                  <a:latin typeface="Tahoma" pitchFamily="34" charset="0"/>
                </a:rPr>
                <a:t>Scale 1 cm = 1 m</a:t>
              </a:r>
            </a:p>
          </p:txBody>
        </p:sp>
        <p:sp>
          <p:nvSpPr>
            <p:cNvPr id="93194" name="Text Box 10"/>
            <p:cNvSpPr txBox="1">
              <a:spLocks noChangeArrowheads="1"/>
            </p:cNvSpPr>
            <p:nvPr/>
          </p:nvSpPr>
          <p:spPr bwMode="auto">
            <a:xfrm>
              <a:off x="2381" y="2886"/>
              <a:ext cx="62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800">
                  <a:latin typeface="Tahoma" pitchFamily="34" charset="0"/>
                </a:rPr>
                <a:t>6cm</a:t>
              </a:r>
            </a:p>
          </p:txBody>
        </p:sp>
        <p:sp>
          <p:nvSpPr>
            <p:cNvPr id="93195" name="Text Box 11"/>
            <p:cNvSpPr txBox="1">
              <a:spLocks noChangeArrowheads="1"/>
            </p:cNvSpPr>
            <p:nvPr/>
          </p:nvSpPr>
          <p:spPr bwMode="auto">
            <a:xfrm>
              <a:off x="1392" y="3648"/>
              <a:ext cx="268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800">
                  <a:latin typeface="Tahoma" pitchFamily="34" charset="0"/>
                </a:rPr>
                <a:t>Length of units = 6 m</a:t>
              </a:r>
            </a:p>
          </p:txBody>
        </p:sp>
      </p:grpSp>
      <p:sp>
        <p:nvSpPr>
          <p:cNvPr id="93199" name="Rectangle 15"/>
          <p:cNvSpPr>
            <a:spLocks noChangeArrowheads="1"/>
          </p:cNvSpPr>
          <p:nvPr/>
        </p:nvSpPr>
        <p:spPr bwMode="auto">
          <a:xfrm>
            <a:off x="7451725" y="61658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latin typeface="Tahoma" pitchFamily="34" charset="0"/>
              </a:rPr>
              <a:t>5</a:t>
            </a:r>
          </a:p>
        </p:txBody>
      </p:sp>
      <p:sp>
        <p:nvSpPr>
          <p:cNvPr id="2" name="Rectangle 1"/>
          <p:cNvSpPr/>
          <p:nvPr/>
        </p:nvSpPr>
        <p:spPr>
          <a:xfrm>
            <a:off x="42351" y="609600"/>
            <a:ext cx="9017212" cy="58477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GB" sz="3200" b="1" cap="none" spc="50" dirty="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rPr>
              <a:t>Scale in everyday life: kitchen design</a:t>
            </a:r>
            <a:endParaRPr lang="en-US" sz="3200" b="1" cap="none" spc="50" dirty="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84657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Text Box 3"/>
          <p:cNvSpPr txBox="1">
            <a:spLocks noChangeArrowheads="1"/>
          </p:cNvSpPr>
          <p:nvPr/>
        </p:nvSpPr>
        <p:spPr bwMode="auto">
          <a:xfrm>
            <a:off x="2438400" y="5410200"/>
            <a:ext cx="419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800">
                <a:latin typeface="Tahoma" pitchFamily="34" charset="0"/>
              </a:rPr>
              <a:t>Scale 1 : 1 000 000</a:t>
            </a:r>
          </a:p>
        </p:txBody>
      </p:sp>
      <p:sp>
        <p:nvSpPr>
          <p:cNvPr id="2" name="Rectangle 1"/>
          <p:cNvSpPr/>
          <p:nvPr/>
        </p:nvSpPr>
        <p:spPr>
          <a:xfrm>
            <a:off x="355941" y="304800"/>
            <a:ext cx="8432117"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GB" sz="4000" b="1" cap="none" spc="50" dirty="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rPr>
              <a:t>Scale in everyday life: maps</a:t>
            </a:r>
            <a:endParaRPr lang="en-US" sz="4000" b="1" cap="none" spc="50" dirty="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endParaRPr>
          </a:p>
        </p:txBody>
      </p:sp>
    </p:spTree>
    <p:controls>
      <mc:AlternateContent xmlns:mc="http://schemas.openxmlformats.org/markup-compatibility/2006">
        <mc:Choice xmlns:v="urn:schemas-microsoft-com:vml" Requires="v">
          <p:control spid="1031" name="DefaultOcx" r:id="rId2" imgW="4762440" imgH="2952720"/>
        </mc:Choice>
        <mc:Fallback>
          <p:control name="DefaultOcx" r:id="rId2" imgW="4762440" imgH="2952720">
            <p:pic>
              <p:nvPicPr>
                <p:cNvPr id="3" name="DefaultOcx"/>
                <p:cNvPicPr preferRelativeResize="0">
                  <a:picLocks noChangeArrowheads="1" noChangeShapeType="1"/>
                </p:cNvPicPr>
                <p:nvPr/>
              </p:nvPicPr>
              <p:blipFill>
                <a:blip r:embed="rId5"/>
                <a:srcRect/>
                <a:stretch>
                  <a:fillRect/>
                </a:stretch>
              </p:blipFill>
              <p:spPr bwMode="auto">
                <a:xfrm>
                  <a:off x="827088" y="1484313"/>
                  <a:ext cx="7489825" cy="388937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1201193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Text Box 3"/>
          <p:cNvSpPr txBox="1">
            <a:spLocks noChangeArrowheads="1"/>
          </p:cNvSpPr>
          <p:nvPr/>
        </p:nvSpPr>
        <p:spPr bwMode="auto">
          <a:xfrm>
            <a:off x="2411413" y="5229225"/>
            <a:ext cx="419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800">
                <a:latin typeface="Tahoma" pitchFamily="34" charset="0"/>
              </a:rPr>
              <a:t>Scale 2 cm = 1 m</a:t>
            </a:r>
          </a:p>
        </p:txBody>
      </p:sp>
      <p:sp>
        <p:nvSpPr>
          <p:cNvPr id="97284" name="Rectangle 4"/>
          <p:cNvSpPr>
            <a:spLocks noChangeArrowheads="1"/>
          </p:cNvSpPr>
          <p:nvPr/>
        </p:nvSpPr>
        <p:spPr bwMode="auto">
          <a:xfrm>
            <a:off x="1295400" y="1981200"/>
            <a:ext cx="6477000" cy="3048000"/>
          </a:xfrm>
          <a:prstGeom prst="rect">
            <a:avLst/>
          </a:prstGeom>
          <a:solidFill>
            <a:schemeClr val="accent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85" name="Oval 5" descr="Water droplets"/>
          <p:cNvSpPr>
            <a:spLocks noChangeArrowheads="1"/>
          </p:cNvSpPr>
          <p:nvPr/>
        </p:nvSpPr>
        <p:spPr bwMode="auto">
          <a:xfrm>
            <a:off x="1828800" y="2590800"/>
            <a:ext cx="1828800" cy="1905000"/>
          </a:xfrm>
          <a:prstGeom prst="ellipse">
            <a:avLst/>
          </a:prstGeom>
          <a:blipFill dpi="0" rotWithShape="0">
            <a:blip r:embed="rId3"/>
            <a:srcRect/>
            <a:tile tx="0" ty="0" sx="100000" sy="100000" flip="none" algn="tl"/>
          </a:bli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86" name="Rectangle 6" descr="Cork"/>
          <p:cNvSpPr>
            <a:spLocks noChangeArrowheads="1"/>
          </p:cNvSpPr>
          <p:nvPr/>
        </p:nvSpPr>
        <p:spPr bwMode="auto">
          <a:xfrm>
            <a:off x="3635375" y="3284538"/>
            <a:ext cx="3200400" cy="457200"/>
          </a:xfrm>
          <a:prstGeom prst="rect">
            <a:avLst/>
          </a:prstGeom>
          <a:blipFill dpi="0" rotWithShape="0">
            <a:blip r:embed="rId4"/>
            <a:srcRect/>
            <a:tile tx="0" ty="0" sx="100000" sy="100000" flip="none" algn="tl"/>
          </a:blip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87" name="Rectangle 7" descr="Medium wood"/>
          <p:cNvSpPr>
            <a:spLocks noChangeArrowheads="1"/>
          </p:cNvSpPr>
          <p:nvPr/>
        </p:nvSpPr>
        <p:spPr bwMode="auto">
          <a:xfrm>
            <a:off x="5562600" y="1981200"/>
            <a:ext cx="2209800" cy="838200"/>
          </a:xfrm>
          <a:prstGeom prst="rect">
            <a:avLst/>
          </a:prstGeom>
          <a:blipFill dpi="0" rotWithShape="0">
            <a:blip r:embed="rId5"/>
            <a:srcRect/>
            <a:tile tx="0" ty="0" sx="100000" sy="100000" flip="none" algn="tl"/>
          </a:blip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88" name="Text Box 8"/>
          <p:cNvSpPr txBox="1">
            <a:spLocks noChangeArrowheads="1"/>
          </p:cNvSpPr>
          <p:nvPr/>
        </p:nvSpPr>
        <p:spPr bwMode="auto">
          <a:xfrm>
            <a:off x="2362200" y="3352800"/>
            <a:ext cx="83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atin typeface="Arial Narrow" pitchFamily="34" charset="0"/>
              </a:rPr>
              <a:t>pool</a:t>
            </a:r>
          </a:p>
        </p:txBody>
      </p:sp>
      <p:sp>
        <p:nvSpPr>
          <p:cNvPr id="97289" name="Text Box 9"/>
          <p:cNvSpPr txBox="1">
            <a:spLocks noChangeArrowheads="1"/>
          </p:cNvSpPr>
          <p:nvPr/>
        </p:nvSpPr>
        <p:spPr bwMode="auto">
          <a:xfrm>
            <a:off x="4495800" y="3276600"/>
            <a:ext cx="83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atin typeface="Arial Narrow" pitchFamily="34" charset="0"/>
              </a:rPr>
              <a:t>path</a:t>
            </a:r>
          </a:p>
        </p:txBody>
      </p:sp>
      <p:sp>
        <p:nvSpPr>
          <p:cNvPr id="97290" name="Text Box 10"/>
          <p:cNvSpPr txBox="1">
            <a:spLocks noChangeArrowheads="1"/>
          </p:cNvSpPr>
          <p:nvPr/>
        </p:nvSpPr>
        <p:spPr bwMode="auto">
          <a:xfrm>
            <a:off x="5867400" y="22098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atin typeface="Arial Narrow" pitchFamily="34" charset="0"/>
              </a:rPr>
              <a:t>decking</a:t>
            </a:r>
          </a:p>
        </p:txBody>
      </p:sp>
      <p:pic>
        <p:nvPicPr>
          <p:cNvPr id="97291" name="Picture 11" descr="na01427_"/>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781800" y="3733800"/>
            <a:ext cx="995363" cy="863600"/>
          </a:xfrm>
          <a:prstGeom prst="rect">
            <a:avLst/>
          </a:prstGeom>
          <a:noFill/>
          <a:extLst>
            <a:ext uri="{909E8E84-426E-40DD-AFC4-6F175D3DCCD1}">
              <a14:hiddenFill xmlns:a14="http://schemas.microsoft.com/office/drawing/2010/main">
                <a:solidFill>
                  <a:srgbClr val="FFFFFF"/>
                </a:solidFill>
              </a14:hiddenFill>
            </a:ext>
          </a:extLst>
        </p:spPr>
      </p:pic>
      <p:pic>
        <p:nvPicPr>
          <p:cNvPr id="97292" name="Picture 12" descr="na01427_"/>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77000" y="4267200"/>
            <a:ext cx="842963" cy="731838"/>
          </a:xfrm>
          <a:prstGeom prst="rect">
            <a:avLst/>
          </a:prstGeom>
          <a:noFill/>
          <a:extLst>
            <a:ext uri="{909E8E84-426E-40DD-AFC4-6F175D3DCCD1}">
              <a14:hiddenFill xmlns:a14="http://schemas.microsoft.com/office/drawing/2010/main">
                <a:solidFill>
                  <a:srgbClr val="FFFFFF"/>
                </a:solidFill>
              </a14:hiddenFill>
            </a:ext>
          </a:extLst>
        </p:spPr>
      </p:pic>
      <p:pic>
        <p:nvPicPr>
          <p:cNvPr id="97293" name="Picture 13" descr="na01427_"/>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58000" y="4191000"/>
            <a:ext cx="919163" cy="798513"/>
          </a:xfrm>
          <a:prstGeom prst="rect">
            <a:avLst/>
          </a:prstGeom>
          <a:noFill/>
          <a:extLst>
            <a:ext uri="{909E8E84-426E-40DD-AFC4-6F175D3DCCD1}">
              <a14:hiddenFill xmlns:a14="http://schemas.microsoft.com/office/drawing/2010/main">
                <a:solidFill>
                  <a:srgbClr val="FFFFFF"/>
                </a:solidFill>
              </a14:hiddenFill>
            </a:ext>
          </a:extLst>
        </p:spPr>
      </p:pic>
      <p:pic>
        <p:nvPicPr>
          <p:cNvPr id="97294" name="Picture 14" descr="na01427_"/>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95400" y="1981200"/>
            <a:ext cx="995363" cy="863600"/>
          </a:xfrm>
          <a:prstGeom prst="rect">
            <a:avLst/>
          </a:prstGeom>
          <a:noFill/>
          <a:extLst>
            <a:ext uri="{909E8E84-426E-40DD-AFC4-6F175D3DCCD1}">
              <a14:hiddenFill xmlns:a14="http://schemas.microsoft.com/office/drawing/2010/main">
                <a:solidFill>
                  <a:srgbClr val="FFFFFF"/>
                </a:solidFill>
              </a14:hiddenFill>
            </a:ext>
          </a:extLst>
        </p:spPr>
      </p:pic>
      <p:pic>
        <p:nvPicPr>
          <p:cNvPr id="97295" name="Picture 15" descr="na01427_"/>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95400" y="2438400"/>
            <a:ext cx="995363" cy="863600"/>
          </a:xfrm>
          <a:prstGeom prst="rect">
            <a:avLst/>
          </a:prstGeom>
          <a:noFill/>
          <a:extLst>
            <a:ext uri="{909E8E84-426E-40DD-AFC4-6F175D3DCCD1}">
              <a14:hiddenFill xmlns:a14="http://schemas.microsoft.com/office/drawing/2010/main">
                <a:solidFill>
                  <a:srgbClr val="FFFFFF"/>
                </a:solidFill>
              </a14:hiddenFill>
            </a:ext>
          </a:extLst>
        </p:spPr>
      </p:pic>
      <p:pic>
        <p:nvPicPr>
          <p:cNvPr id="97296" name="Picture 16" descr="na01427_"/>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81200" y="1981200"/>
            <a:ext cx="995363" cy="863600"/>
          </a:xfrm>
          <a:prstGeom prst="rect">
            <a:avLst/>
          </a:prstGeom>
          <a:noFill/>
          <a:extLst>
            <a:ext uri="{909E8E84-426E-40DD-AFC4-6F175D3DCCD1}">
              <a14:hiddenFill xmlns:a14="http://schemas.microsoft.com/office/drawing/2010/main">
                <a:solidFill>
                  <a:srgbClr val="FFFFFF"/>
                </a:solidFill>
              </a14:hiddenFill>
            </a:ext>
          </a:extLst>
        </p:spPr>
      </p:pic>
      <p:pic>
        <p:nvPicPr>
          <p:cNvPr id="97297" name="Picture 17" descr="na01427_"/>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95400" y="4114800"/>
            <a:ext cx="995363" cy="863600"/>
          </a:xfrm>
          <a:prstGeom prst="rect">
            <a:avLst/>
          </a:prstGeom>
          <a:noFill/>
          <a:extLst>
            <a:ext uri="{909E8E84-426E-40DD-AFC4-6F175D3DCCD1}">
              <a14:hiddenFill xmlns:a14="http://schemas.microsoft.com/office/drawing/2010/main">
                <a:solidFill>
                  <a:srgbClr val="FFFFFF"/>
                </a:solidFill>
              </a14:hiddenFill>
            </a:ext>
          </a:extLst>
        </p:spPr>
      </p:pic>
      <p:pic>
        <p:nvPicPr>
          <p:cNvPr id="97298" name="Picture 18" descr="na01427_"/>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28800" y="4191000"/>
            <a:ext cx="995363" cy="863600"/>
          </a:xfrm>
          <a:prstGeom prst="rect">
            <a:avLst/>
          </a:prstGeom>
          <a:noFill/>
          <a:extLst>
            <a:ext uri="{909E8E84-426E-40DD-AFC4-6F175D3DCCD1}">
              <a14:hiddenFill xmlns:a14="http://schemas.microsoft.com/office/drawing/2010/main">
                <a:solidFill>
                  <a:srgbClr val="FFFFFF"/>
                </a:solidFill>
              </a14:hiddenFill>
            </a:ext>
          </a:extLst>
        </p:spPr>
      </p:pic>
      <p:pic>
        <p:nvPicPr>
          <p:cNvPr id="97299" name="Picture 19" descr="na01427_"/>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72000" y="1981200"/>
            <a:ext cx="995363" cy="863600"/>
          </a:xfrm>
          <a:prstGeom prst="rect">
            <a:avLst/>
          </a:prstGeom>
          <a:noFill/>
          <a:extLst>
            <a:ext uri="{909E8E84-426E-40DD-AFC4-6F175D3DCCD1}">
              <a14:hiddenFill xmlns:a14="http://schemas.microsoft.com/office/drawing/2010/main">
                <a:solidFill>
                  <a:srgbClr val="FFFFFF"/>
                </a:solidFill>
              </a14:hiddenFill>
            </a:ext>
          </a:extLst>
        </p:spPr>
      </p:pic>
      <p:sp>
        <p:nvSpPr>
          <p:cNvPr id="97301" name="Rectangle 21"/>
          <p:cNvSpPr>
            <a:spLocks noChangeArrowheads="1"/>
          </p:cNvSpPr>
          <p:nvPr/>
        </p:nvSpPr>
        <p:spPr bwMode="auto">
          <a:xfrm>
            <a:off x="7451725" y="61658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latin typeface="Tahoma" pitchFamily="34" charset="0"/>
              </a:rPr>
              <a:t>7</a:t>
            </a:r>
          </a:p>
        </p:txBody>
      </p:sp>
      <p:sp>
        <p:nvSpPr>
          <p:cNvPr id="2" name="Rectangle 1"/>
          <p:cNvSpPr/>
          <p:nvPr/>
        </p:nvSpPr>
        <p:spPr>
          <a:xfrm>
            <a:off x="278138" y="503873"/>
            <a:ext cx="8435323"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GB" sz="4000" b="1" cap="none" spc="50" dirty="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rPr>
              <a:t>Scale in everyday life: plans</a:t>
            </a:r>
            <a:endParaRPr lang="en-US" sz="4000" b="1" cap="none" spc="50" dirty="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481139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6" name="Rectangle 14"/>
          <p:cNvSpPr>
            <a:spLocks noChangeArrowheads="1"/>
          </p:cNvSpPr>
          <p:nvPr/>
        </p:nvSpPr>
        <p:spPr bwMode="auto">
          <a:xfrm>
            <a:off x="0" y="2590800"/>
            <a:ext cx="9144000" cy="1979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b="1">
                <a:solidFill>
                  <a:srgbClr val="FF0000"/>
                </a:solidFill>
                <a:cs typeface="Times New Roman" pitchFamily="18" charset="0"/>
              </a:rPr>
              <a:t> </a:t>
            </a:r>
            <a:endParaRPr lang="en-US" sz="1200">
              <a:cs typeface="Times New Roman" pitchFamily="18" charset="0"/>
            </a:endParaRPr>
          </a:p>
          <a:p>
            <a:r>
              <a:rPr lang="en-US" sz="1000" b="1">
                <a:solidFill>
                  <a:srgbClr val="FF0000"/>
                </a:solidFill>
                <a:cs typeface="Times New Roman" pitchFamily="18" charset="0"/>
              </a:rPr>
              <a:t> </a:t>
            </a:r>
            <a:endParaRPr lang="en-US" sz="1200">
              <a:cs typeface="Times New Roman" pitchFamily="18" charset="0"/>
            </a:endParaRPr>
          </a:p>
          <a:p>
            <a:r>
              <a:rPr lang="en-US" sz="1000" b="1">
                <a:solidFill>
                  <a:srgbClr val="FF0000"/>
                </a:solidFill>
                <a:cs typeface="Times New Roman" pitchFamily="18" charset="0"/>
              </a:rPr>
              <a:t> </a:t>
            </a:r>
            <a:endParaRPr lang="en-US" sz="1200">
              <a:cs typeface="Times New Roman" pitchFamily="18" charset="0"/>
            </a:endParaRPr>
          </a:p>
          <a:p>
            <a:r>
              <a:rPr lang="en-US" sz="1000">
                <a:cs typeface="Times New Roman" pitchFamily="18" charset="0"/>
              </a:rPr>
              <a:t> </a:t>
            </a:r>
            <a:endParaRPr lang="en-US" sz="1200">
              <a:cs typeface="Times New Roman" pitchFamily="18" charset="0"/>
            </a:endParaRPr>
          </a:p>
          <a:p>
            <a:r>
              <a:rPr lang="en-US" sz="1200" b="1">
                <a:cs typeface="Times New Roman" pitchFamily="18" charset="0"/>
              </a:rPr>
              <a:t> </a:t>
            </a:r>
            <a:endParaRPr lang="en-US" sz="1200">
              <a:cs typeface="Times New Roman" pitchFamily="18" charset="0"/>
            </a:endParaRPr>
          </a:p>
          <a:p>
            <a:r>
              <a:rPr lang="en-US" sz="1200" b="1">
                <a:cs typeface="Times New Roman" pitchFamily="18" charset="0"/>
              </a:rPr>
              <a:t> </a:t>
            </a:r>
            <a:endParaRPr lang="en-US" sz="1200">
              <a:cs typeface="Times New Roman" pitchFamily="18" charset="0"/>
            </a:endParaRPr>
          </a:p>
          <a:p>
            <a:r>
              <a:rPr lang="en-US" sz="1200" b="1">
                <a:cs typeface="Times New Roman" pitchFamily="18" charset="0"/>
              </a:rPr>
              <a:t> </a:t>
            </a:r>
            <a:endParaRPr lang="en-US" sz="1200">
              <a:cs typeface="Times New Roman" pitchFamily="18" charset="0"/>
            </a:endParaRPr>
          </a:p>
          <a:p>
            <a:r>
              <a:rPr lang="en-US" sz="1200" b="1">
                <a:cs typeface="Times New Roman" pitchFamily="18" charset="0"/>
              </a:rPr>
              <a:t> </a:t>
            </a:r>
            <a:endParaRPr lang="en-US" sz="1200">
              <a:cs typeface="Times New Roman" pitchFamily="18" charset="0"/>
            </a:endParaRPr>
          </a:p>
          <a:p>
            <a:r>
              <a:rPr lang="en-US" sz="1200" b="1">
                <a:cs typeface="Times New Roman" pitchFamily="18" charset="0"/>
              </a:rPr>
              <a:t> </a:t>
            </a:r>
            <a:endParaRPr lang="en-US" sz="1200">
              <a:cs typeface="Times New Roman" pitchFamily="18" charset="0"/>
            </a:endParaRPr>
          </a:p>
          <a:p>
            <a:endParaRPr lang="en-US"/>
          </a:p>
        </p:txBody>
      </p:sp>
      <p:sp>
        <p:nvSpPr>
          <p:cNvPr id="13331" name="Rectangle 19"/>
          <p:cNvSpPr>
            <a:spLocks noChangeArrowheads="1"/>
          </p:cNvSpPr>
          <p:nvPr/>
        </p:nvSpPr>
        <p:spPr bwMode="auto">
          <a:xfrm>
            <a:off x="0" y="2439988"/>
            <a:ext cx="9144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b="1">
                <a:solidFill>
                  <a:srgbClr val="FF0000"/>
                </a:solidFill>
                <a:cs typeface="Times New Roman" pitchFamily="18" charset="0"/>
              </a:rPr>
              <a:t> </a:t>
            </a:r>
            <a:endParaRPr lang="en-US" sz="1200">
              <a:cs typeface="Times New Roman" pitchFamily="18" charset="0"/>
            </a:endParaRPr>
          </a:p>
          <a:p>
            <a:endParaRPr lang="en-US"/>
          </a:p>
        </p:txBody>
      </p:sp>
      <p:pic>
        <p:nvPicPr>
          <p:cNvPr id="13339" name="Picture 27" descr="mat_7_3_3_a3_2_img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3352800"/>
            <a:ext cx="6324600" cy="187166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13838" y="914400"/>
            <a:ext cx="8116324" cy="83099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800" b="1" cap="none" spc="50" dirty="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rPr>
              <a:t>Using A Scale Drawing</a:t>
            </a:r>
          </a:p>
        </p:txBody>
      </p:sp>
    </p:spTree>
    <p:extLst>
      <p:ext uri="{BB962C8B-B14F-4D97-AF65-F5344CB8AC3E}">
        <p14:creationId xmlns:p14="http://schemas.microsoft.com/office/powerpoint/2010/main" val="2493929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1143000"/>
          </a:xfrm>
        </p:spPr>
        <p:txBody>
          <a:bodyPr>
            <a:normAutofit fontScale="90000"/>
          </a:bodyPr>
          <a:lstStyle/>
          <a:p>
            <a:br>
              <a:rPr lang="en-US" dirty="0"/>
            </a:br>
            <a:br>
              <a:rPr lang="en-US" dirty="0"/>
            </a:br>
            <a:br>
              <a:rPr lang="en-US" dirty="0"/>
            </a:br>
            <a:br>
              <a:rPr lang="en-US" dirty="0"/>
            </a:br>
            <a:br>
              <a:rPr lang="en-US" dirty="0"/>
            </a:br>
            <a:br>
              <a:rPr lang="en-US" dirty="0"/>
            </a:br>
            <a:br>
              <a:rPr lang="en-US" dirty="0"/>
            </a:br>
            <a:br>
              <a:rPr lang="en-US" dirty="0"/>
            </a:br>
            <a:br>
              <a:rPr lang="en-US" dirty="0"/>
            </a:br>
            <a:r>
              <a:rPr lang="en-US" dirty="0"/>
              <a:t>When objects are too small or too large to be drawn or constructed at actual</a:t>
            </a:r>
            <a:br>
              <a:rPr lang="en-US" dirty="0"/>
            </a:br>
            <a:r>
              <a:rPr lang="en-US" dirty="0"/>
              <a:t>size, people use a </a:t>
            </a:r>
            <a:r>
              <a:rPr lang="en-US" b="1" dirty="0"/>
              <a:t>scale drawing or a model.</a:t>
            </a:r>
            <a:br>
              <a:rPr lang="en-US" sz="2700" b="1" dirty="0"/>
            </a:br>
            <a:br>
              <a:rPr lang="en-US" sz="2700" b="1" dirty="0"/>
            </a:br>
            <a:r>
              <a:rPr lang="en-US" sz="2700" dirty="0"/>
              <a:t>The scale drawing of this tree is 1:500</a:t>
            </a:r>
            <a:br>
              <a:rPr lang="en-US" sz="2700" dirty="0"/>
            </a:br>
            <a:r>
              <a:rPr lang="en-US" sz="2700" dirty="0"/>
              <a:t>If the height of the tree on paper is 20 inches, what is the height of the tree in real life?</a:t>
            </a:r>
            <a:br>
              <a:rPr lang="en-US" dirty="0"/>
            </a:br>
            <a:br>
              <a:rPr lang="en-US" dirty="0"/>
            </a:br>
            <a:br>
              <a:rPr lang="en-US" dirty="0"/>
            </a:br>
            <a:br>
              <a:rPr lang="en-US" b="1" dirty="0"/>
            </a:br>
            <a:br>
              <a:rPr lang="en-US" dirty="0"/>
            </a:br>
            <a:br>
              <a:rPr lang="en-US" b="1" dirty="0"/>
            </a:br>
            <a:br>
              <a:rPr lang="en-US" dirty="0"/>
            </a:br>
            <a:br>
              <a:rPr lang="en-US" dirty="0"/>
            </a:br>
            <a:endParaRPr lang="en-US" dirty="0"/>
          </a:p>
        </p:txBody>
      </p:sp>
      <p:pic>
        <p:nvPicPr>
          <p:cNvPr id="16386" name="Picture 2" descr="Tree-image"/>
          <p:cNvPicPr>
            <a:picLocks noChangeAspect="1" noChangeArrowheads="1"/>
          </p:cNvPicPr>
          <p:nvPr/>
        </p:nvPicPr>
        <p:blipFill>
          <a:blip r:embed="rId2" cstate="print"/>
          <a:srcRect/>
          <a:stretch>
            <a:fillRect/>
          </a:stretch>
        </p:blipFill>
        <p:spPr bwMode="auto">
          <a:xfrm>
            <a:off x="838200" y="4267200"/>
            <a:ext cx="2238375" cy="1704976"/>
          </a:xfrm>
          <a:prstGeom prst="rect">
            <a:avLst/>
          </a:prstGeom>
          <a:noFill/>
        </p:spPr>
      </p:pic>
    </p:spTree>
    <p:extLst>
      <p:ext uri="{BB962C8B-B14F-4D97-AF65-F5344CB8AC3E}">
        <p14:creationId xmlns:p14="http://schemas.microsoft.com/office/powerpoint/2010/main" val="24948947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477000"/>
          </a:xfrm>
        </p:spPr>
        <p:txBody>
          <a:bodyPr>
            <a:normAutofit fontScale="77500" lnSpcReduction="20000"/>
          </a:bodyPr>
          <a:lstStyle/>
          <a:p>
            <a:pPr>
              <a:buNone/>
            </a:pPr>
            <a:r>
              <a:rPr lang="en-US" sz="4100" dirty="0"/>
              <a:t>The </a:t>
            </a:r>
            <a:r>
              <a:rPr lang="en-US" sz="4100" b="1" dirty="0"/>
              <a:t>scale </a:t>
            </a:r>
            <a:r>
              <a:rPr lang="en-US" sz="4100" dirty="0"/>
              <a:t>is the relationship between the measurements of the drawing or model to the measurements of the object.</a:t>
            </a:r>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r>
              <a:rPr lang="en-US" sz="4000" dirty="0"/>
              <a:t>In real-life, the length of this van may measure 240 inches. However, the length of a copy or print paper that you could use to draw this van is a little bit less than 12 inches</a:t>
            </a:r>
            <a:br>
              <a:rPr lang="en-US" dirty="0"/>
            </a:br>
            <a:br>
              <a:rPr lang="en-US" dirty="0"/>
            </a:br>
            <a:endParaRPr lang="en-US" dirty="0"/>
          </a:p>
        </p:txBody>
      </p:sp>
      <p:pic>
        <p:nvPicPr>
          <p:cNvPr id="15362" name="Picture 2" descr="van-image"/>
          <p:cNvPicPr>
            <a:picLocks noChangeAspect="1" noChangeArrowheads="1"/>
          </p:cNvPicPr>
          <p:nvPr/>
        </p:nvPicPr>
        <p:blipFill>
          <a:blip r:embed="rId2" cstate="print"/>
          <a:srcRect/>
          <a:stretch>
            <a:fillRect/>
          </a:stretch>
        </p:blipFill>
        <p:spPr bwMode="auto">
          <a:xfrm>
            <a:off x="2503714" y="2133600"/>
            <a:ext cx="3438525" cy="1685926"/>
          </a:xfrm>
          <a:prstGeom prst="rect">
            <a:avLst/>
          </a:prstGeom>
          <a:noFill/>
        </p:spPr>
      </p:pic>
    </p:spTree>
    <p:extLst>
      <p:ext uri="{BB962C8B-B14F-4D97-AF65-F5344CB8AC3E}">
        <p14:creationId xmlns:p14="http://schemas.microsoft.com/office/powerpoint/2010/main" val="23139635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Rot="1" noChangeArrowheads="1"/>
          </p:cNvSpPr>
          <p:nvPr>
            <p:ph type="body" idx="1"/>
          </p:nvPr>
        </p:nvSpPr>
        <p:spPr/>
        <p:txBody>
          <a:bodyPr>
            <a:noAutofit/>
          </a:bodyPr>
          <a:lstStyle/>
          <a:p>
            <a:r>
              <a:rPr lang="en-US" sz="3600" dirty="0"/>
              <a:t>Map Scales (Legends) are used to find distances on a map.</a:t>
            </a:r>
          </a:p>
          <a:p>
            <a:r>
              <a:rPr lang="en-US" sz="3600" dirty="0"/>
              <a:t>For example, if your map legend tells you that ½ of an inch represents 50 miles, how could you find the mileage for a 2 inch distance on the map?</a:t>
            </a:r>
          </a:p>
        </p:txBody>
      </p:sp>
      <p:sp>
        <p:nvSpPr>
          <p:cNvPr id="2" name="Rectangle 1"/>
          <p:cNvSpPr/>
          <p:nvPr/>
        </p:nvSpPr>
        <p:spPr>
          <a:xfrm>
            <a:off x="1925210" y="152400"/>
            <a:ext cx="4559261"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Map Scales</a:t>
            </a:r>
          </a:p>
        </p:txBody>
      </p:sp>
    </p:spTree>
    <p:extLst>
      <p:ext uri="{BB962C8B-B14F-4D97-AF65-F5344CB8AC3E}">
        <p14:creationId xmlns:p14="http://schemas.microsoft.com/office/powerpoint/2010/main" val="2103761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1600200"/>
            <a:ext cx="8458200" cy="914400"/>
          </a:xfrm>
        </p:spPr>
        <p:txBody>
          <a:bodyPr/>
          <a:lstStyle/>
          <a:p>
            <a:pPr>
              <a:buFontTx/>
              <a:buNone/>
            </a:pPr>
            <a:r>
              <a:rPr lang="en-US" sz="2800" b="1" dirty="0">
                <a:latin typeface="Monotype Corsiva" pitchFamily="66" charset="0"/>
              </a:rPr>
              <a:t>Ratios and proportions can be used to find distances using a scale.</a:t>
            </a:r>
          </a:p>
          <a:p>
            <a:pPr>
              <a:buFontTx/>
              <a:buNone/>
            </a:pPr>
            <a:endParaRPr lang="en-US" sz="2800" b="1" dirty="0">
              <a:latin typeface="Monotype Corsiva" pitchFamily="66" charset="0"/>
            </a:endParaRPr>
          </a:p>
          <a:p>
            <a:pPr>
              <a:buFontTx/>
              <a:buNone/>
            </a:pPr>
            <a:endParaRPr lang="en-US" sz="2800" b="1" dirty="0">
              <a:latin typeface="Monotype Corsiva" pitchFamily="66" charset="0"/>
            </a:endParaRPr>
          </a:p>
        </p:txBody>
      </p:sp>
      <p:sp>
        <p:nvSpPr>
          <p:cNvPr id="3076" name="Text Box 4"/>
          <p:cNvSpPr txBox="1">
            <a:spLocks noChangeArrowheads="1"/>
          </p:cNvSpPr>
          <p:nvPr/>
        </p:nvSpPr>
        <p:spPr bwMode="auto">
          <a:xfrm>
            <a:off x="914400" y="2774950"/>
            <a:ext cx="13795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b="1">
                <a:solidFill>
                  <a:srgbClr val="FF6600"/>
                </a:solidFill>
                <a:effectLst>
                  <a:outerShdw blurRad="38100" dist="38100" dir="2700000" algn="tl">
                    <a:srgbClr val="C0C0C0"/>
                  </a:outerShdw>
                </a:effectLst>
                <a:latin typeface="Monotype Corsiva" pitchFamily="66" charset="0"/>
              </a:rPr>
              <a:t>Example:</a:t>
            </a:r>
          </a:p>
        </p:txBody>
      </p:sp>
      <p:pic>
        <p:nvPicPr>
          <p:cNvPr id="3077" name="Picture 5" descr="j023726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4200" y="2209800"/>
            <a:ext cx="3043238" cy="1295400"/>
          </a:xfrm>
          <a:prstGeom prst="rect">
            <a:avLst/>
          </a:prstGeom>
          <a:noFill/>
          <a:extLst>
            <a:ext uri="{909E8E84-426E-40DD-AFC4-6F175D3DCCD1}">
              <a14:hiddenFill xmlns:a14="http://schemas.microsoft.com/office/drawing/2010/main">
                <a:solidFill>
                  <a:srgbClr val="FFFFFF"/>
                </a:solidFill>
              </a14:hiddenFill>
            </a:ext>
          </a:extLst>
        </p:spPr>
      </p:pic>
      <p:sp>
        <p:nvSpPr>
          <p:cNvPr id="3078" name="Text Box 6"/>
          <p:cNvSpPr txBox="1">
            <a:spLocks noChangeArrowheads="1"/>
          </p:cNvSpPr>
          <p:nvPr/>
        </p:nvSpPr>
        <p:spPr bwMode="auto">
          <a:xfrm>
            <a:off x="3657600" y="3429000"/>
            <a:ext cx="2001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latin typeface="Monotype Corsiva" pitchFamily="66" charset="0"/>
              </a:rPr>
              <a:t>1 inch = 15 miles</a:t>
            </a:r>
          </a:p>
        </p:txBody>
      </p:sp>
      <p:sp>
        <p:nvSpPr>
          <p:cNvPr id="3079" name="Text Box 7"/>
          <p:cNvSpPr txBox="1">
            <a:spLocks noChangeArrowheads="1"/>
          </p:cNvSpPr>
          <p:nvPr/>
        </p:nvSpPr>
        <p:spPr bwMode="auto">
          <a:xfrm>
            <a:off x="1279525" y="3810000"/>
            <a:ext cx="71024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b="1" dirty="0">
                <a:solidFill>
                  <a:schemeClr val="tx1">
                    <a:lumMod val="65000"/>
                  </a:schemeClr>
                </a:solidFill>
                <a:latin typeface="Monotype Corsiva" pitchFamily="66" charset="0"/>
              </a:rPr>
              <a:t>The distance from Jacksonville to Smithtown on a map is 4 inches.  How many miles are between these cities?</a:t>
            </a:r>
          </a:p>
        </p:txBody>
      </p:sp>
      <p:sp>
        <p:nvSpPr>
          <p:cNvPr id="3080" name="Text Box 8"/>
          <p:cNvSpPr txBox="1">
            <a:spLocks noChangeArrowheads="1"/>
          </p:cNvSpPr>
          <p:nvPr/>
        </p:nvSpPr>
        <p:spPr bwMode="auto">
          <a:xfrm>
            <a:off x="3717925" y="4594225"/>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atin typeface="Batang" pitchFamily="18" charset="-127"/>
            </a:endParaRPr>
          </a:p>
        </p:txBody>
      </p:sp>
      <p:sp>
        <p:nvSpPr>
          <p:cNvPr id="3081" name="Text Box 9"/>
          <p:cNvSpPr txBox="1">
            <a:spLocks noChangeArrowheads="1"/>
          </p:cNvSpPr>
          <p:nvPr/>
        </p:nvSpPr>
        <p:spPr bwMode="auto">
          <a:xfrm>
            <a:off x="3260725" y="4598988"/>
            <a:ext cx="96043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u="sng">
                <a:latin typeface="Monotype Corsiva" pitchFamily="66" charset="0"/>
              </a:rPr>
              <a:t>  1 in.</a:t>
            </a:r>
          </a:p>
          <a:p>
            <a:r>
              <a:rPr lang="en-US" sz="2800">
                <a:latin typeface="Monotype Corsiva" pitchFamily="66" charset="0"/>
              </a:rPr>
              <a:t>15 mi.</a:t>
            </a:r>
          </a:p>
        </p:txBody>
      </p:sp>
      <p:sp>
        <p:nvSpPr>
          <p:cNvPr id="3082" name="Text Box 10"/>
          <p:cNvSpPr txBox="1">
            <a:spLocks noChangeArrowheads="1"/>
          </p:cNvSpPr>
          <p:nvPr/>
        </p:nvSpPr>
        <p:spPr bwMode="auto">
          <a:xfrm>
            <a:off x="4191000" y="4800600"/>
            <a:ext cx="342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latin typeface="Monotype Corsiva" pitchFamily="66" charset="0"/>
              </a:rPr>
              <a:t>=</a:t>
            </a:r>
          </a:p>
        </p:txBody>
      </p:sp>
      <p:sp>
        <p:nvSpPr>
          <p:cNvPr id="3083" name="Text Box 11"/>
          <p:cNvSpPr txBox="1">
            <a:spLocks noChangeArrowheads="1"/>
          </p:cNvSpPr>
          <p:nvPr/>
        </p:nvSpPr>
        <p:spPr bwMode="auto">
          <a:xfrm>
            <a:off x="4495800" y="4648200"/>
            <a:ext cx="8239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u="sng">
                <a:latin typeface="Monotype Corsiva" pitchFamily="66" charset="0"/>
              </a:rPr>
              <a:t>  4 in</a:t>
            </a:r>
          </a:p>
          <a:p>
            <a:r>
              <a:rPr lang="en-US" sz="2800">
                <a:latin typeface="Monotype Corsiva" pitchFamily="66" charset="0"/>
              </a:rPr>
              <a:t>   n</a:t>
            </a:r>
            <a:r>
              <a:rPr lang="en-US" sz="2800" u="sng">
                <a:latin typeface="Monotype Corsiva" pitchFamily="66" charset="0"/>
              </a:rPr>
              <a:t> </a:t>
            </a:r>
          </a:p>
        </p:txBody>
      </p:sp>
      <p:sp>
        <p:nvSpPr>
          <p:cNvPr id="3084" name="Oval 12"/>
          <p:cNvSpPr>
            <a:spLocks noChangeArrowheads="1"/>
          </p:cNvSpPr>
          <p:nvPr/>
        </p:nvSpPr>
        <p:spPr bwMode="auto">
          <a:xfrm rot="1168389">
            <a:off x="3381375" y="4876800"/>
            <a:ext cx="18288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5" name="Text Box 13"/>
          <p:cNvSpPr txBox="1">
            <a:spLocks noChangeArrowheads="1"/>
          </p:cNvSpPr>
          <p:nvPr/>
        </p:nvSpPr>
        <p:spPr bwMode="auto">
          <a:xfrm>
            <a:off x="3505200" y="5715000"/>
            <a:ext cx="1066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a:latin typeface="Monotype Corsiva" pitchFamily="66" charset="0"/>
              </a:rPr>
              <a:t>1n    =</a:t>
            </a:r>
          </a:p>
        </p:txBody>
      </p:sp>
      <p:sp>
        <p:nvSpPr>
          <p:cNvPr id="3086" name="Text Box 14"/>
          <p:cNvSpPr txBox="1">
            <a:spLocks noChangeArrowheads="1"/>
          </p:cNvSpPr>
          <p:nvPr/>
        </p:nvSpPr>
        <p:spPr bwMode="auto">
          <a:xfrm>
            <a:off x="4572000" y="5715000"/>
            <a:ext cx="1371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a:latin typeface="Monotype Corsiva" pitchFamily="66" charset="0"/>
              </a:rPr>
              <a:t>60</a:t>
            </a:r>
          </a:p>
        </p:txBody>
      </p:sp>
      <p:sp>
        <p:nvSpPr>
          <p:cNvPr id="3087" name="Oval 15"/>
          <p:cNvSpPr>
            <a:spLocks noChangeArrowheads="1"/>
          </p:cNvSpPr>
          <p:nvPr/>
        </p:nvSpPr>
        <p:spPr bwMode="auto">
          <a:xfrm rot="-803210">
            <a:off x="3352800" y="4876800"/>
            <a:ext cx="18288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8" name="Text Box 16"/>
          <p:cNvSpPr txBox="1">
            <a:spLocks noChangeArrowheads="1"/>
          </p:cNvSpPr>
          <p:nvPr/>
        </p:nvSpPr>
        <p:spPr bwMode="auto">
          <a:xfrm>
            <a:off x="3886200" y="6248400"/>
            <a:ext cx="1676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a:latin typeface="Monotype Corsiva" pitchFamily="66" charset="0"/>
              </a:rPr>
              <a:t>n = 60</a:t>
            </a:r>
          </a:p>
        </p:txBody>
      </p:sp>
      <p:sp>
        <p:nvSpPr>
          <p:cNvPr id="3089" name="Text Box 17"/>
          <p:cNvSpPr txBox="1">
            <a:spLocks noChangeArrowheads="1"/>
          </p:cNvSpPr>
          <p:nvPr/>
        </p:nvSpPr>
        <p:spPr bwMode="auto">
          <a:xfrm>
            <a:off x="5562600" y="5181600"/>
            <a:ext cx="358140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a:solidFill>
                  <a:srgbClr val="6699FF"/>
                </a:solidFill>
                <a:latin typeface="Monotype Corsiva" pitchFamily="66" charset="0"/>
              </a:rPr>
              <a:t>The distance between the two cities is          60 miles.</a:t>
            </a:r>
          </a:p>
        </p:txBody>
      </p:sp>
      <p:sp>
        <p:nvSpPr>
          <p:cNvPr id="5" name="Rectangle 4"/>
          <p:cNvSpPr/>
          <p:nvPr/>
        </p:nvSpPr>
        <p:spPr>
          <a:xfrm>
            <a:off x="2082819" y="228600"/>
            <a:ext cx="4559261"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Map Scales</a:t>
            </a:r>
          </a:p>
        </p:txBody>
      </p:sp>
    </p:spTree>
    <p:extLst>
      <p:ext uri="{BB962C8B-B14F-4D97-AF65-F5344CB8AC3E}">
        <p14:creationId xmlns:p14="http://schemas.microsoft.com/office/powerpoint/2010/main" val="29495685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p:cTn id="7" dur="1000" fill="hold"/>
                                        <p:tgtEl>
                                          <p:spTgt spid="307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07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07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07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26" presetClass="entr" presetSubtype="0" fill="hold" grpId="0" nodeType="afterEffect">
                                  <p:stCondLst>
                                    <p:cond delay="0"/>
                                  </p:stCondLst>
                                  <p:childTnLst>
                                    <p:set>
                                      <p:cBhvr>
                                        <p:cTn id="13" dur="1" fill="hold">
                                          <p:stCondLst>
                                            <p:cond delay="0"/>
                                          </p:stCondLst>
                                        </p:cTn>
                                        <p:tgtEl>
                                          <p:spTgt spid="3076"/>
                                        </p:tgtEl>
                                        <p:attrNameLst>
                                          <p:attrName>style.visibility</p:attrName>
                                        </p:attrNameLst>
                                      </p:cBhvr>
                                      <p:to>
                                        <p:strVal val="visible"/>
                                      </p:to>
                                    </p:set>
                                    <p:animEffect transition="in" filter="wipe(down)">
                                      <p:cBhvr>
                                        <p:cTn id="14" dur="580">
                                          <p:stCondLst>
                                            <p:cond delay="0"/>
                                          </p:stCondLst>
                                        </p:cTn>
                                        <p:tgtEl>
                                          <p:spTgt spid="3076"/>
                                        </p:tgtEl>
                                      </p:cBhvr>
                                    </p:animEffect>
                                    <p:anim calcmode="lin" valueType="num">
                                      <p:cBhvr>
                                        <p:cTn id="15" dur="1822" tmFilter="0,0; 0.14,0.36; 0.43,0.73; 0.71,0.91; 1.0,1.0">
                                          <p:stCondLst>
                                            <p:cond delay="0"/>
                                          </p:stCondLst>
                                        </p:cTn>
                                        <p:tgtEl>
                                          <p:spTgt spid="3076"/>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076"/>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076"/>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076"/>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076"/>
                                        </p:tgtEl>
                                        <p:attrNameLst>
                                          <p:attrName>ppt_y</p:attrName>
                                        </p:attrNameLst>
                                      </p:cBhvr>
                                      <p:tavLst>
                                        <p:tav tm="0" fmla="#ppt_y-sin(pi*$)/81">
                                          <p:val>
                                            <p:fltVal val="0"/>
                                          </p:val>
                                        </p:tav>
                                        <p:tav tm="100000">
                                          <p:val>
                                            <p:fltVal val="1"/>
                                          </p:val>
                                        </p:tav>
                                      </p:tavLst>
                                    </p:anim>
                                    <p:animScale>
                                      <p:cBhvr>
                                        <p:cTn id="20" dur="26">
                                          <p:stCondLst>
                                            <p:cond delay="650"/>
                                          </p:stCondLst>
                                        </p:cTn>
                                        <p:tgtEl>
                                          <p:spTgt spid="3076"/>
                                        </p:tgtEl>
                                      </p:cBhvr>
                                      <p:to x="100000" y="60000"/>
                                    </p:animScale>
                                    <p:animScale>
                                      <p:cBhvr>
                                        <p:cTn id="21" dur="166" decel="50000">
                                          <p:stCondLst>
                                            <p:cond delay="676"/>
                                          </p:stCondLst>
                                        </p:cTn>
                                        <p:tgtEl>
                                          <p:spTgt spid="3076"/>
                                        </p:tgtEl>
                                      </p:cBhvr>
                                      <p:to x="100000" y="100000"/>
                                    </p:animScale>
                                    <p:animScale>
                                      <p:cBhvr>
                                        <p:cTn id="22" dur="26">
                                          <p:stCondLst>
                                            <p:cond delay="1312"/>
                                          </p:stCondLst>
                                        </p:cTn>
                                        <p:tgtEl>
                                          <p:spTgt spid="3076"/>
                                        </p:tgtEl>
                                      </p:cBhvr>
                                      <p:to x="100000" y="80000"/>
                                    </p:animScale>
                                    <p:animScale>
                                      <p:cBhvr>
                                        <p:cTn id="23" dur="166" decel="50000">
                                          <p:stCondLst>
                                            <p:cond delay="1338"/>
                                          </p:stCondLst>
                                        </p:cTn>
                                        <p:tgtEl>
                                          <p:spTgt spid="3076"/>
                                        </p:tgtEl>
                                      </p:cBhvr>
                                      <p:to x="100000" y="100000"/>
                                    </p:animScale>
                                    <p:animScale>
                                      <p:cBhvr>
                                        <p:cTn id="24" dur="26">
                                          <p:stCondLst>
                                            <p:cond delay="1642"/>
                                          </p:stCondLst>
                                        </p:cTn>
                                        <p:tgtEl>
                                          <p:spTgt spid="3076"/>
                                        </p:tgtEl>
                                      </p:cBhvr>
                                      <p:to x="100000" y="90000"/>
                                    </p:animScale>
                                    <p:animScale>
                                      <p:cBhvr>
                                        <p:cTn id="25" dur="166" decel="50000">
                                          <p:stCondLst>
                                            <p:cond delay="1668"/>
                                          </p:stCondLst>
                                        </p:cTn>
                                        <p:tgtEl>
                                          <p:spTgt spid="3076"/>
                                        </p:tgtEl>
                                      </p:cBhvr>
                                      <p:to x="100000" y="100000"/>
                                    </p:animScale>
                                    <p:animScale>
                                      <p:cBhvr>
                                        <p:cTn id="26" dur="26">
                                          <p:stCondLst>
                                            <p:cond delay="1808"/>
                                          </p:stCondLst>
                                        </p:cTn>
                                        <p:tgtEl>
                                          <p:spTgt spid="3076"/>
                                        </p:tgtEl>
                                      </p:cBhvr>
                                      <p:to x="100000" y="95000"/>
                                    </p:animScale>
                                    <p:animScale>
                                      <p:cBhvr>
                                        <p:cTn id="27" dur="166" decel="50000">
                                          <p:stCondLst>
                                            <p:cond delay="1834"/>
                                          </p:stCondLst>
                                        </p:cTn>
                                        <p:tgtEl>
                                          <p:spTgt spid="3076"/>
                                        </p:tgtEl>
                                      </p:cBhvr>
                                      <p:to x="100000" y="100000"/>
                                    </p:animScale>
                                  </p:childTnLst>
                                </p:cTn>
                              </p:par>
                              <p:par>
                                <p:cTn id="28" presetID="9" presetClass="entr" presetSubtype="0" fill="hold" nodeType="withEffect">
                                  <p:stCondLst>
                                    <p:cond delay="0"/>
                                  </p:stCondLst>
                                  <p:childTnLst>
                                    <p:set>
                                      <p:cBhvr>
                                        <p:cTn id="29" dur="1" fill="hold">
                                          <p:stCondLst>
                                            <p:cond delay="0"/>
                                          </p:stCondLst>
                                        </p:cTn>
                                        <p:tgtEl>
                                          <p:spTgt spid="3077"/>
                                        </p:tgtEl>
                                        <p:attrNameLst>
                                          <p:attrName>style.visibility</p:attrName>
                                        </p:attrNameLst>
                                      </p:cBhvr>
                                      <p:to>
                                        <p:strVal val="visible"/>
                                      </p:to>
                                    </p:set>
                                    <p:animEffect transition="in" filter="dissolve">
                                      <p:cBhvr>
                                        <p:cTn id="30" dur="500"/>
                                        <p:tgtEl>
                                          <p:spTgt spid="3077"/>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3078"/>
                                        </p:tgtEl>
                                        <p:attrNameLst>
                                          <p:attrName>style.visibility</p:attrName>
                                        </p:attrNameLst>
                                      </p:cBhvr>
                                      <p:to>
                                        <p:strVal val="visible"/>
                                      </p:to>
                                    </p:set>
                                    <p:animEffect transition="in" filter="dissolve">
                                      <p:cBhvr>
                                        <p:cTn id="33" dur="500"/>
                                        <p:tgtEl>
                                          <p:spTgt spid="307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7" presetClass="entr" presetSubtype="0" fill="hold" grpId="0" nodeType="clickEffect">
                                  <p:stCondLst>
                                    <p:cond delay="0"/>
                                  </p:stCondLst>
                                  <p:iterate type="lt">
                                    <p:tmPct val="50000"/>
                                  </p:iterate>
                                  <p:childTnLst>
                                    <p:set>
                                      <p:cBhvr>
                                        <p:cTn id="37" dur="1" fill="hold">
                                          <p:stCondLst>
                                            <p:cond delay="0"/>
                                          </p:stCondLst>
                                        </p:cTn>
                                        <p:tgtEl>
                                          <p:spTgt spid="3079"/>
                                        </p:tgtEl>
                                        <p:attrNameLst>
                                          <p:attrName>style.visibility</p:attrName>
                                        </p:attrNameLst>
                                      </p:cBhvr>
                                      <p:to>
                                        <p:strVal val="visible"/>
                                      </p:to>
                                    </p:set>
                                    <p:anim calcmode="discrete" valueType="clr">
                                      <p:cBhvr override="childStyle">
                                        <p:cTn id="38" dur="80"/>
                                        <p:tgtEl>
                                          <p:spTgt spid="3079"/>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3079"/>
                                        </p:tgtEl>
                                        <p:attrNameLst>
                                          <p:attrName>fillcolor</p:attrName>
                                        </p:attrNameLst>
                                      </p:cBhvr>
                                      <p:tavLst>
                                        <p:tav tm="0">
                                          <p:val>
                                            <p:clrVal>
                                              <a:schemeClr val="accent2"/>
                                            </p:clrVal>
                                          </p:val>
                                        </p:tav>
                                        <p:tav tm="50000">
                                          <p:val>
                                            <p:clrVal>
                                              <a:schemeClr val="hlink"/>
                                            </p:clrVal>
                                          </p:val>
                                        </p:tav>
                                      </p:tavLst>
                                    </p:anim>
                                    <p:set>
                                      <p:cBhvr>
                                        <p:cTn id="40" dur="80"/>
                                        <p:tgtEl>
                                          <p:spTgt spid="3079"/>
                                        </p:tgtEl>
                                        <p:attrNameLst>
                                          <p:attrName>fill.type</p:attrName>
                                        </p:attrNameLst>
                                      </p:cBhvr>
                                      <p:to>
                                        <p:strVal val="solid"/>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3081"/>
                                        </p:tgtEl>
                                        <p:attrNameLst>
                                          <p:attrName>style.visibility</p:attrName>
                                        </p:attrNameLst>
                                      </p:cBhvr>
                                      <p:to>
                                        <p:strVal val="visible"/>
                                      </p:to>
                                    </p:set>
                                    <p:animEffect transition="in" filter="fade">
                                      <p:cBhvr>
                                        <p:cTn id="45" dur="1000"/>
                                        <p:tgtEl>
                                          <p:spTgt spid="3081"/>
                                        </p:tgtEl>
                                      </p:cBhvr>
                                    </p:animEffect>
                                    <p:anim calcmode="lin" valueType="num">
                                      <p:cBhvr>
                                        <p:cTn id="46" dur="1000" fill="hold"/>
                                        <p:tgtEl>
                                          <p:spTgt spid="3081"/>
                                        </p:tgtEl>
                                        <p:attrNameLst>
                                          <p:attrName>ppt_x</p:attrName>
                                        </p:attrNameLst>
                                      </p:cBhvr>
                                      <p:tavLst>
                                        <p:tav tm="0">
                                          <p:val>
                                            <p:strVal val="#ppt_x"/>
                                          </p:val>
                                        </p:tav>
                                        <p:tav tm="100000">
                                          <p:val>
                                            <p:strVal val="#ppt_x"/>
                                          </p:val>
                                        </p:tav>
                                      </p:tavLst>
                                    </p:anim>
                                    <p:anim calcmode="lin" valueType="num">
                                      <p:cBhvr>
                                        <p:cTn id="47" dur="1000" fill="hold"/>
                                        <p:tgtEl>
                                          <p:spTgt spid="3081"/>
                                        </p:tgtEl>
                                        <p:attrNameLst>
                                          <p:attrName>ppt_y</p:attrName>
                                        </p:attrNameLst>
                                      </p:cBhvr>
                                      <p:tavLst>
                                        <p:tav tm="0">
                                          <p:val>
                                            <p:strVal val="#ppt_y-.1"/>
                                          </p:val>
                                        </p:tav>
                                        <p:tav tm="100000">
                                          <p:val>
                                            <p:strVal val="#ppt_y"/>
                                          </p:val>
                                        </p:tav>
                                      </p:tavLst>
                                    </p:anim>
                                  </p:childTnLst>
                                </p:cTn>
                              </p:par>
                              <p:par>
                                <p:cTn id="48" presetID="47" presetClass="entr" presetSubtype="0" fill="hold" grpId="0" nodeType="withEffect">
                                  <p:stCondLst>
                                    <p:cond delay="0"/>
                                  </p:stCondLst>
                                  <p:childTnLst>
                                    <p:set>
                                      <p:cBhvr>
                                        <p:cTn id="49" dur="1" fill="hold">
                                          <p:stCondLst>
                                            <p:cond delay="0"/>
                                          </p:stCondLst>
                                        </p:cTn>
                                        <p:tgtEl>
                                          <p:spTgt spid="3082"/>
                                        </p:tgtEl>
                                        <p:attrNameLst>
                                          <p:attrName>style.visibility</p:attrName>
                                        </p:attrNameLst>
                                      </p:cBhvr>
                                      <p:to>
                                        <p:strVal val="visible"/>
                                      </p:to>
                                    </p:set>
                                    <p:animEffect transition="in" filter="fade">
                                      <p:cBhvr>
                                        <p:cTn id="50" dur="1000"/>
                                        <p:tgtEl>
                                          <p:spTgt spid="3082"/>
                                        </p:tgtEl>
                                      </p:cBhvr>
                                    </p:animEffect>
                                    <p:anim calcmode="lin" valueType="num">
                                      <p:cBhvr>
                                        <p:cTn id="51" dur="1000" fill="hold"/>
                                        <p:tgtEl>
                                          <p:spTgt spid="3082"/>
                                        </p:tgtEl>
                                        <p:attrNameLst>
                                          <p:attrName>ppt_x</p:attrName>
                                        </p:attrNameLst>
                                      </p:cBhvr>
                                      <p:tavLst>
                                        <p:tav tm="0">
                                          <p:val>
                                            <p:strVal val="#ppt_x"/>
                                          </p:val>
                                        </p:tav>
                                        <p:tav tm="100000">
                                          <p:val>
                                            <p:strVal val="#ppt_x"/>
                                          </p:val>
                                        </p:tav>
                                      </p:tavLst>
                                    </p:anim>
                                    <p:anim calcmode="lin" valueType="num">
                                      <p:cBhvr>
                                        <p:cTn id="52" dur="1000" fill="hold"/>
                                        <p:tgtEl>
                                          <p:spTgt spid="3082"/>
                                        </p:tgtEl>
                                        <p:attrNameLst>
                                          <p:attrName>ppt_y</p:attrName>
                                        </p:attrNameLst>
                                      </p:cBhvr>
                                      <p:tavLst>
                                        <p:tav tm="0">
                                          <p:val>
                                            <p:strVal val="#ppt_y-.1"/>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47" presetClass="entr" presetSubtype="0" fill="hold" grpId="0" nodeType="clickEffect">
                                  <p:stCondLst>
                                    <p:cond delay="0"/>
                                  </p:stCondLst>
                                  <p:childTnLst>
                                    <p:set>
                                      <p:cBhvr>
                                        <p:cTn id="56" dur="1" fill="hold">
                                          <p:stCondLst>
                                            <p:cond delay="0"/>
                                          </p:stCondLst>
                                        </p:cTn>
                                        <p:tgtEl>
                                          <p:spTgt spid="3083"/>
                                        </p:tgtEl>
                                        <p:attrNameLst>
                                          <p:attrName>style.visibility</p:attrName>
                                        </p:attrNameLst>
                                      </p:cBhvr>
                                      <p:to>
                                        <p:strVal val="visible"/>
                                      </p:to>
                                    </p:set>
                                    <p:animEffect transition="in" filter="fade">
                                      <p:cBhvr>
                                        <p:cTn id="57" dur="1000"/>
                                        <p:tgtEl>
                                          <p:spTgt spid="3083"/>
                                        </p:tgtEl>
                                      </p:cBhvr>
                                    </p:animEffect>
                                    <p:anim calcmode="lin" valueType="num">
                                      <p:cBhvr>
                                        <p:cTn id="58" dur="1000" fill="hold"/>
                                        <p:tgtEl>
                                          <p:spTgt spid="3083"/>
                                        </p:tgtEl>
                                        <p:attrNameLst>
                                          <p:attrName>ppt_x</p:attrName>
                                        </p:attrNameLst>
                                      </p:cBhvr>
                                      <p:tavLst>
                                        <p:tav tm="0">
                                          <p:val>
                                            <p:strVal val="#ppt_x"/>
                                          </p:val>
                                        </p:tav>
                                        <p:tav tm="100000">
                                          <p:val>
                                            <p:strVal val="#ppt_x"/>
                                          </p:val>
                                        </p:tav>
                                      </p:tavLst>
                                    </p:anim>
                                    <p:anim calcmode="lin" valueType="num">
                                      <p:cBhvr>
                                        <p:cTn id="59" dur="1000" fill="hold"/>
                                        <p:tgtEl>
                                          <p:spTgt spid="3083"/>
                                        </p:tgtEl>
                                        <p:attrNameLst>
                                          <p:attrName>ppt_y</p:attrName>
                                        </p:attrNameLst>
                                      </p:cBhvr>
                                      <p:tavLst>
                                        <p:tav tm="0">
                                          <p:val>
                                            <p:strVal val="#ppt_y-.1"/>
                                          </p:val>
                                        </p:tav>
                                        <p:tav tm="100000">
                                          <p:val>
                                            <p:strVal val="#ppt_y"/>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9" presetClass="entr" presetSubtype="0" fill="hold" grpId="0" nodeType="clickEffect">
                                  <p:stCondLst>
                                    <p:cond delay="0"/>
                                  </p:stCondLst>
                                  <p:childTnLst>
                                    <p:set>
                                      <p:cBhvr>
                                        <p:cTn id="63" dur="1" fill="hold">
                                          <p:stCondLst>
                                            <p:cond delay="0"/>
                                          </p:stCondLst>
                                        </p:cTn>
                                        <p:tgtEl>
                                          <p:spTgt spid="3084"/>
                                        </p:tgtEl>
                                        <p:attrNameLst>
                                          <p:attrName>style.visibility</p:attrName>
                                        </p:attrNameLst>
                                      </p:cBhvr>
                                      <p:to>
                                        <p:strVal val="visible"/>
                                      </p:to>
                                    </p:set>
                                    <p:animEffect transition="in" filter="dissolve">
                                      <p:cBhvr>
                                        <p:cTn id="64" dur="500"/>
                                        <p:tgtEl>
                                          <p:spTgt spid="3084"/>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37" presetClass="entr" presetSubtype="0" fill="hold" grpId="0" nodeType="clickEffect">
                                  <p:stCondLst>
                                    <p:cond delay="0"/>
                                  </p:stCondLst>
                                  <p:childTnLst>
                                    <p:set>
                                      <p:cBhvr>
                                        <p:cTn id="68" dur="1" fill="hold">
                                          <p:stCondLst>
                                            <p:cond delay="0"/>
                                          </p:stCondLst>
                                        </p:cTn>
                                        <p:tgtEl>
                                          <p:spTgt spid="3085"/>
                                        </p:tgtEl>
                                        <p:attrNameLst>
                                          <p:attrName>style.visibility</p:attrName>
                                        </p:attrNameLst>
                                      </p:cBhvr>
                                      <p:to>
                                        <p:strVal val="visible"/>
                                      </p:to>
                                    </p:set>
                                    <p:animEffect transition="in" filter="fade">
                                      <p:cBhvr>
                                        <p:cTn id="69" dur="1000"/>
                                        <p:tgtEl>
                                          <p:spTgt spid="3085"/>
                                        </p:tgtEl>
                                      </p:cBhvr>
                                    </p:animEffect>
                                    <p:anim calcmode="lin" valueType="num">
                                      <p:cBhvr>
                                        <p:cTn id="70" dur="1000" fill="hold"/>
                                        <p:tgtEl>
                                          <p:spTgt spid="3085"/>
                                        </p:tgtEl>
                                        <p:attrNameLst>
                                          <p:attrName>ppt_x</p:attrName>
                                        </p:attrNameLst>
                                      </p:cBhvr>
                                      <p:tavLst>
                                        <p:tav tm="0">
                                          <p:val>
                                            <p:strVal val="#ppt_x"/>
                                          </p:val>
                                        </p:tav>
                                        <p:tav tm="100000">
                                          <p:val>
                                            <p:strVal val="#ppt_x"/>
                                          </p:val>
                                        </p:tav>
                                      </p:tavLst>
                                    </p:anim>
                                    <p:anim calcmode="lin" valueType="num">
                                      <p:cBhvr>
                                        <p:cTn id="71" dur="900" decel="100000" fill="hold"/>
                                        <p:tgtEl>
                                          <p:spTgt spid="3085"/>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3085"/>
                                        </p:tgtEl>
                                        <p:attrNameLst>
                                          <p:attrName>ppt_y</p:attrName>
                                        </p:attrNameLst>
                                      </p:cBhvr>
                                      <p:tavLst>
                                        <p:tav tm="0">
                                          <p:val>
                                            <p:strVal val="#ppt_y-.03"/>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3087"/>
                                        </p:tgtEl>
                                        <p:attrNameLst>
                                          <p:attrName>style.visibility</p:attrName>
                                        </p:attrNameLst>
                                      </p:cBhvr>
                                      <p:to>
                                        <p:strVal val="visible"/>
                                      </p:to>
                                    </p:set>
                                    <p:animEffect transition="in" filter="dissolve">
                                      <p:cBhvr>
                                        <p:cTn id="77" dur="500"/>
                                        <p:tgtEl>
                                          <p:spTgt spid="3087"/>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9" presetClass="entr" presetSubtype="0" fill="hold" grpId="1" nodeType="clickEffect">
                                  <p:stCondLst>
                                    <p:cond delay="0"/>
                                  </p:stCondLst>
                                  <p:childTnLst>
                                    <p:set>
                                      <p:cBhvr>
                                        <p:cTn id="81" dur="1" fill="hold">
                                          <p:stCondLst>
                                            <p:cond delay="0"/>
                                          </p:stCondLst>
                                        </p:cTn>
                                        <p:tgtEl>
                                          <p:spTgt spid="3087"/>
                                        </p:tgtEl>
                                        <p:attrNameLst>
                                          <p:attrName>style.visibility</p:attrName>
                                        </p:attrNameLst>
                                      </p:cBhvr>
                                      <p:to>
                                        <p:strVal val="visible"/>
                                      </p:to>
                                    </p:set>
                                    <p:animEffect transition="in" filter="dissolve">
                                      <p:cBhvr>
                                        <p:cTn id="82" dur="500"/>
                                        <p:tgtEl>
                                          <p:spTgt spid="3087"/>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37" presetClass="entr" presetSubtype="0" fill="hold" grpId="0" nodeType="clickEffect">
                                  <p:stCondLst>
                                    <p:cond delay="0"/>
                                  </p:stCondLst>
                                  <p:childTnLst>
                                    <p:set>
                                      <p:cBhvr>
                                        <p:cTn id="86" dur="1" fill="hold">
                                          <p:stCondLst>
                                            <p:cond delay="0"/>
                                          </p:stCondLst>
                                        </p:cTn>
                                        <p:tgtEl>
                                          <p:spTgt spid="3086"/>
                                        </p:tgtEl>
                                        <p:attrNameLst>
                                          <p:attrName>style.visibility</p:attrName>
                                        </p:attrNameLst>
                                      </p:cBhvr>
                                      <p:to>
                                        <p:strVal val="visible"/>
                                      </p:to>
                                    </p:set>
                                    <p:animEffect transition="in" filter="fade">
                                      <p:cBhvr>
                                        <p:cTn id="87" dur="1000"/>
                                        <p:tgtEl>
                                          <p:spTgt spid="3086"/>
                                        </p:tgtEl>
                                      </p:cBhvr>
                                    </p:animEffect>
                                    <p:anim calcmode="lin" valueType="num">
                                      <p:cBhvr>
                                        <p:cTn id="88" dur="1000" fill="hold"/>
                                        <p:tgtEl>
                                          <p:spTgt spid="3086"/>
                                        </p:tgtEl>
                                        <p:attrNameLst>
                                          <p:attrName>ppt_x</p:attrName>
                                        </p:attrNameLst>
                                      </p:cBhvr>
                                      <p:tavLst>
                                        <p:tav tm="0">
                                          <p:val>
                                            <p:strVal val="#ppt_x"/>
                                          </p:val>
                                        </p:tav>
                                        <p:tav tm="100000">
                                          <p:val>
                                            <p:strVal val="#ppt_x"/>
                                          </p:val>
                                        </p:tav>
                                      </p:tavLst>
                                    </p:anim>
                                    <p:anim calcmode="lin" valueType="num">
                                      <p:cBhvr>
                                        <p:cTn id="89" dur="900" decel="100000" fill="hold"/>
                                        <p:tgtEl>
                                          <p:spTgt spid="3086"/>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3086"/>
                                        </p:tgtEl>
                                        <p:attrNameLst>
                                          <p:attrName>ppt_y</p:attrName>
                                        </p:attrNameLst>
                                      </p:cBhvr>
                                      <p:tavLst>
                                        <p:tav tm="0">
                                          <p:val>
                                            <p:strVal val="#ppt_y-.03"/>
                                          </p:val>
                                        </p:tav>
                                        <p:tav tm="100000">
                                          <p:val>
                                            <p:strVal val="#ppt_y"/>
                                          </p:val>
                                        </p:tav>
                                      </p:tavLst>
                                    </p:anim>
                                  </p:childTnLst>
                                </p:cTn>
                              </p:par>
                            </p:childTnLst>
                          </p:cTn>
                        </p:par>
                      </p:childTnLst>
                    </p:cTn>
                  </p:par>
                  <p:par>
                    <p:cTn id="91" fill="hold" nodeType="clickPar">
                      <p:stCondLst>
                        <p:cond delay="indefinite"/>
                      </p:stCondLst>
                      <p:childTnLst>
                        <p:par>
                          <p:cTn id="92" fill="hold" nodeType="withGroup">
                            <p:stCondLst>
                              <p:cond delay="0"/>
                            </p:stCondLst>
                            <p:childTnLst>
                              <p:par>
                                <p:cTn id="93" presetID="22" presetClass="entr" presetSubtype="4" fill="hold" grpId="0" nodeType="clickEffect">
                                  <p:stCondLst>
                                    <p:cond delay="0"/>
                                  </p:stCondLst>
                                  <p:childTnLst>
                                    <p:set>
                                      <p:cBhvr>
                                        <p:cTn id="94" dur="1" fill="hold">
                                          <p:stCondLst>
                                            <p:cond delay="0"/>
                                          </p:stCondLst>
                                        </p:cTn>
                                        <p:tgtEl>
                                          <p:spTgt spid="3088"/>
                                        </p:tgtEl>
                                        <p:attrNameLst>
                                          <p:attrName>style.visibility</p:attrName>
                                        </p:attrNameLst>
                                      </p:cBhvr>
                                      <p:to>
                                        <p:strVal val="visible"/>
                                      </p:to>
                                    </p:set>
                                    <p:animEffect transition="in" filter="wipe(down)">
                                      <p:cBhvr>
                                        <p:cTn id="95" dur="500"/>
                                        <p:tgtEl>
                                          <p:spTgt spid="3088"/>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8" presetClass="entr" presetSubtype="16" fill="hold" grpId="0" nodeType="clickEffect">
                                  <p:stCondLst>
                                    <p:cond delay="0"/>
                                  </p:stCondLst>
                                  <p:childTnLst>
                                    <p:set>
                                      <p:cBhvr>
                                        <p:cTn id="99" dur="1" fill="hold">
                                          <p:stCondLst>
                                            <p:cond delay="0"/>
                                          </p:stCondLst>
                                        </p:cTn>
                                        <p:tgtEl>
                                          <p:spTgt spid="3089"/>
                                        </p:tgtEl>
                                        <p:attrNameLst>
                                          <p:attrName>style.visibility</p:attrName>
                                        </p:attrNameLst>
                                      </p:cBhvr>
                                      <p:to>
                                        <p:strVal val="visible"/>
                                      </p:to>
                                    </p:set>
                                    <p:animEffect transition="in" filter="diamond(in)">
                                      <p:cBhvr>
                                        <p:cTn id="100" dur="2000"/>
                                        <p:tgtEl>
                                          <p:spTgt spid="30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P spid="3076" grpId="0"/>
      <p:bldP spid="3078" grpId="0"/>
      <p:bldP spid="3079" grpId="0"/>
      <p:bldP spid="3081" grpId="0"/>
      <p:bldP spid="3082" grpId="0"/>
      <p:bldP spid="3083" grpId="0"/>
      <p:bldP spid="3084" grpId="0" animBg="1"/>
      <p:bldP spid="3085" grpId="0"/>
      <p:bldP spid="3086" grpId="0"/>
      <p:bldP spid="3087" grpId="0" animBg="1"/>
      <p:bldP spid="3087" grpId="1" animBg="1"/>
      <p:bldP spid="3088" grpId="0"/>
      <p:bldP spid="308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90600" y="2355778"/>
            <a:ext cx="6354625" cy="120032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7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Lucida Calligraphy" pitchFamily="66" charset="0"/>
              </a:rPr>
              <a:t>Scale Factor</a:t>
            </a:r>
            <a:endParaRPr lang="en-US" sz="7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312401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0" y="762000"/>
            <a:ext cx="8915400" cy="1219200"/>
          </a:xfrm>
        </p:spPr>
        <p:txBody>
          <a:bodyPr/>
          <a:lstStyle/>
          <a:p>
            <a:pPr>
              <a:lnSpc>
                <a:spcPct val="90000"/>
              </a:lnSpc>
            </a:pPr>
            <a:r>
              <a:rPr lang="en-US" sz="1800" dirty="0"/>
              <a:t>When a figure is dilated, its size is changed by multiplying the length of each side by a </a:t>
            </a:r>
            <a:r>
              <a:rPr lang="en-US" sz="1800" b="1" dirty="0"/>
              <a:t>scale</a:t>
            </a:r>
            <a:r>
              <a:rPr lang="en-US" sz="1800" dirty="0"/>
              <a:t> </a:t>
            </a:r>
            <a:r>
              <a:rPr lang="en-US" sz="1800" b="1" dirty="0"/>
              <a:t>factor</a:t>
            </a:r>
            <a:r>
              <a:rPr lang="en-US" sz="1800" dirty="0"/>
              <a:t>.  All angles remain the same and so the new shape (or image) is similar to the original.</a:t>
            </a:r>
          </a:p>
          <a:p>
            <a:pPr>
              <a:lnSpc>
                <a:spcPct val="90000"/>
              </a:lnSpc>
            </a:pPr>
            <a:r>
              <a:rPr lang="en-US" sz="1800" dirty="0"/>
              <a:t>Can be found by dividing a new side length by the original side length.</a:t>
            </a:r>
          </a:p>
        </p:txBody>
      </p:sp>
      <p:sp>
        <p:nvSpPr>
          <p:cNvPr id="47113" name="Rectangle 9"/>
          <p:cNvSpPr>
            <a:spLocks noChangeArrowheads="1"/>
          </p:cNvSpPr>
          <p:nvPr/>
        </p:nvSpPr>
        <p:spPr bwMode="auto">
          <a:xfrm>
            <a:off x="0" y="2743200"/>
            <a:ext cx="9144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lnSpc>
                <a:spcPct val="90000"/>
              </a:lnSpc>
              <a:spcBef>
                <a:spcPct val="20000"/>
              </a:spcBef>
              <a:buClr>
                <a:schemeClr val="hlink"/>
              </a:buClr>
              <a:buSzPct val="120000"/>
              <a:buFontTx/>
              <a:buChar char="•"/>
            </a:pPr>
            <a:r>
              <a:rPr lang="en-US" dirty="0">
                <a:effectLst>
                  <a:outerShdw blurRad="38100" dist="38100" dir="2700000" algn="tl">
                    <a:srgbClr val="000000"/>
                  </a:outerShdw>
                </a:effectLst>
                <a:cs typeface="Tahoma" pitchFamily="34" charset="0"/>
              </a:rPr>
              <a:t>When going from a small shape to a larger shape the scale factor is greater than 1. (Enlargement)</a:t>
            </a:r>
          </a:p>
        </p:txBody>
      </p:sp>
      <p:sp>
        <p:nvSpPr>
          <p:cNvPr id="47114" name="Rectangle 10"/>
          <p:cNvSpPr>
            <a:spLocks noChangeArrowheads="1"/>
          </p:cNvSpPr>
          <p:nvPr/>
        </p:nvSpPr>
        <p:spPr bwMode="auto">
          <a:xfrm>
            <a:off x="0" y="4038600"/>
            <a:ext cx="843371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90000"/>
              </a:lnSpc>
              <a:spcBef>
                <a:spcPct val="20000"/>
              </a:spcBef>
              <a:buClr>
                <a:schemeClr val="hlink"/>
              </a:buClr>
              <a:buSzPct val="120000"/>
              <a:buFontTx/>
              <a:buChar char="•"/>
            </a:pPr>
            <a:r>
              <a:rPr lang="en-US" dirty="0">
                <a:effectLst>
                  <a:outerShdw blurRad="38100" dist="38100" dir="2700000" algn="tl">
                    <a:srgbClr val="000000"/>
                  </a:outerShdw>
                </a:effectLst>
              </a:rPr>
              <a:t>When going from a large shape to a smaller shape the scale factor is </a:t>
            </a:r>
          </a:p>
          <a:p>
            <a:pPr eaLnBrk="1" hangingPunct="1">
              <a:lnSpc>
                <a:spcPct val="90000"/>
              </a:lnSpc>
              <a:spcBef>
                <a:spcPct val="20000"/>
              </a:spcBef>
              <a:buClr>
                <a:schemeClr val="hlink"/>
              </a:buClr>
              <a:buSzPct val="120000"/>
              <a:buFontTx/>
              <a:buChar char="•"/>
            </a:pPr>
            <a:r>
              <a:rPr lang="en-US" dirty="0">
                <a:effectLst>
                  <a:outerShdw blurRad="38100" dist="38100" dir="2700000" algn="tl">
                    <a:srgbClr val="000000"/>
                  </a:outerShdw>
                </a:effectLst>
              </a:rPr>
              <a:t>less than 1. (Reduction)</a:t>
            </a:r>
          </a:p>
        </p:txBody>
      </p:sp>
      <p:sp>
        <p:nvSpPr>
          <p:cNvPr id="47117" name="Rectangle 13"/>
          <p:cNvSpPr>
            <a:spLocks noChangeArrowheads="1"/>
          </p:cNvSpPr>
          <p:nvPr/>
        </p:nvSpPr>
        <p:spPr bwMode="auto">
          <a:xfrm>
            <a:off x="38100" y="5486400"/>
            <a:ext cx="89154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eaLnBrk="1" hangingPunct="1">
              <a:lnSpc>
                <a:spcPct val="90000"/>
              </a:lnSpc>
              <a:spcBef>
                <a:spcPct val="20000"/>
              </a:spcBef>
              <a:buClr>
                <a:schemeClr val="hlink"/>
              </a:buClr>
              <a:buSzPct val="120000"/>
              <a:buFontTx/>
              <a:buAutoNum type="arabicPeriod"/>
            </a:pPr>
            <a:r>
              <a:rPr lang="en-US" dirty="0">
                <a:effectLst>
                  <a:outerShdw blurRad="38100" dist="38100" dir="2700000" algn="tl">
                    <a:srgbClr val="000000"/>
                  </a:outerShdw>
                </a:effectLst>
              </a:rPr>
              <a:t>Determine the corresponding side lengths.</a:t>
            </a:r>
          </a:p>
          <a:p>
            <a:pPr marL="609600" indent="-609600" eaLnBrk="1" hangingPunct="1">
              <a:lnSpc>
                <a:spcPct val="90000"/>
              </a:lnSpc>
              <a:spcBef>
                <a:spcPct val="20000"/>
              </a:spcBef>
              <a:buClr>
                <a:schemeClr val="hlink"/>
              </a:buClr>
              <a:buSzPct val="120000"/>
              <a:buFontTx/>
              <a:buAutoNum type="arabicPeriod"/>
            </a:pPr>
            <a:r>
              <a:rPr lang="en-US" dirty="0">
                <a:effectLst>
                  <a:outerShdw blurRad="38100" dist="38100" dir="2700000" algn="tl">
                    <a:srgbClr val="000000"/>
                  </a:outerShdw>
                </a:effectLst>
              </a:rPr>
              <a:t>Determine if you are making a larger shape or a smaller shape.</a:t>
            </a:r>
          </a:p>
          <a:p>
            <a:pPr marL="609600" indent="-609600" eaLnBrk="1" hangingPunct="1">
              <a:lnSpc>
                <a:spcPct val="90000"/>
              </a:lnSpc>
              <a:spcBef>
                <a:spcPct val="20000"/>
              </a:spcBef>
              <a:buClr>
                <a:schemeClr val="hlink"/>
              </a:buClr>
              <a:buSzPct val="120000"/>
              <a:buFontTx/>
              <a:buAutoNum type="arabicPeriod"/>
            </a:pPr>
            <a:r>
              <a:rPr lang="en-US" dirty="0">
                <a:effectLst>
                  <a:outerShdw blurRad="38100" dist="38100" dir="2700000" algn="tl">
                    <a:srgbClr val="000000"/>
                  </a:outerShdw>
                </a:effectLst>
              </a:rPr>
              <a:t>Determine if the scale factor is greater than or less than 1.</a:t>
            </a:r>
          </a:p>
          <a:p>
            <a:pPr marL="609600" indent="-609600" eaLnBrk="1" hangingPunct="1">
              <a:lnSpc>
                <a:spcPct val="90000"/>
              </a:lnSpc>
              <a:spcBef>
                <a:spcPct val="20000"/>
              </a:spcBef>
              <a:buClr>
                <a:schemeClr val="hlink"/>
              </a:buClr>
              <a:buSzPct val="120000"/>
              <a:buFontTx/>
              <a:buAutoNum type="arabicPeriod"/>
            </a:pPr>
            <a:r>
              <a:rPr lang="en-US" dirty="0">
                <a:effectLst>
                  <a:outerShdw blurRad="38100" dist="38100" dir="2700000" algn="tl">
                    <a:srgbClr val="000000"/>
                  </a:outerShdw>
                </a:effectLst>
              </a:rPr>
              <a:t>Write the correct ratio.</a:t>
            </a:r>
          </a:p>
        </p:txBody>
      </p:sp>
      <p:sp>
        <p:nvSpPr>
          <p:cNvPr id="2" name="Rectangle 1"/>
          <p:cNvSpPr/>
          <p:nvPr/>
        </p:nvSpPr>
        <p:spPr>
          <a:xfrm>
            <a:off x="421980" y="16317"/>
            <a:ext cx="8071440" cy="76944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How to find Scale Factor</a:t>
            </a:r>
          </a:p>
        </p:txBody>
      </p:sp>
      <mc:AlternateContent xmlns:mc="http://schemas.openxmlformats.org/markup-compatibility/2006" xmlns:a14="http://schemas.microsoft.com/office/drawing/2010/main">
        <mc:Choice Requires="a14">
          <p:sp>
            <p:nvSpPr>
              <p:cNvPr id="5" name="TextBox 4"/>
              <p:cNvSpPr txBox="1"/>
              <p:nvPr/>
            </p:nvSpPr>
            <p:spPr>
              <a:xfrm>
                <a:off x="-257175" y="1895339"/>
                <a:ext cx="8763000" cy="847861"/>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f>
                        <m:fPr>
                          <m:ctrlPr>
                            <a:rPr lang="en-US" sz="3200" i="1" smtClean="0">
                              <a:solidFill>
                                <a:srgbClr val="00B0F0"/>
                              </a:solidFill>
                              <a:latin typeface="Cambria Math" panose="02040503050406030204" pitchFamily="18" charset="0"/>
                            </a:rPr>
                          </m:ctrlPr>
                        </m:fPr>
                        <m:num>
                          <m:r>
                            <a:rPr lang="en-US" sz="3200" b="0" i="1" smtClean="0">
                              <a:solidFill>
                                <a:srgbClr val="00B0F0"/>
                              </a:solidFill>
                              <a:latin typeface="Cambria Math"/>
                            </a:rPr>
                            <m:t>𝑁𝑒𝑤</m:t>
                          </m:r>
                        </m:num>
                        <m:den>
                          <m:r>
                            <a:rPr lang="en-US" sz="3200" b="0" i="1" smtClean="0">
                              <a:solidFill>
                                <a:srgbClr val="00B0F0"/>
                              </a:solidFill>
                              <a:latin typeface="Cambria Math"/>
                            </a:rPr>
                            <m:t>𝑂𝑙𝑑</m:t>
                          </m:r>
                        </m:den>
                      </m:f>
                      <m:f>
                        <m:fPr>
                          <m:ctrlPr>
                            <a:rPr lang="en-US" sz="3200" i="1" dirty="0" smtClean="0">
                              <a:solidFill>
                                <a:srgbClr val="00B0F0"/>
                              </a:solidFill>
                              <a:latin typeface="Cambria Math" panose="02040503050406030204" pitchFamily="18" charset="0"/>
                            </a:rPr>
                          </m:ctrlPr>
                        </m:fPr>
                        <m:num>
                          <m:r>
                            <a:rPr lang="en-US" sz="3200" b="0" i="1" dirty="0" smtClean="0">
                              <a:solidFill>
                                <a:srgbClr val="00B0F0"/>
                              </a:solidFill>
                              <a:latin typeface="Cambria Math"/>
                            </a:rPr>
                            <m:t>𝐼𝑚𝑎𝑔𝑒</m:t>
                          </m:r>
                        </m:num>
                        <m:den>
                          <m:r>
                            <a:rPr lang="en-US" sz="3200" b="0" i="1" dirty="0" smtClean="0">
                              <a:solidFill>
                                <a:srgbClr val="00B0F0"/>
                              </a:solidFill>
                              <a:latin typeface="Cambria Math"/>
                            </a:rPr>
                            <m:t>𝑂𝑟𝑖𝑔𝑖𝑛𝑎𝑙</m:t>
                          </m:r>
                        </m:den>
                      </m:f>
                      <m:f>
                        <m:fPr>
                          <m:ctrlPr>
                            <a:rPr lang="en-US" sz="3200" i="1" dirty="0" smtClean="0">
                              <a:solidFill>
                                <a:srgbClr val="00B0F0"/>
                              </a:solidFill>
                              <a:latin typeface="Cambria Math" panose="02040503050406030204" pitchFamily="18" charset="0"/>
                            </a:rPr>
                          </m:ctrlPr>
                        </m:fPr>
                        <m:num>
                          <m:r>
                            <a:rPr lang="en-US" sz="3200" b="0" i="1" dirty="0" smtClean="0">
                              <a:solidFill>
                                <a:srgbClr val="00B0F0"/>
                              </a:solidFill>
                              <a:latin typeface="Cambria Math"/>
                            </a:rPr>
                            <m:t>𝑇𝑜</m:t>
                          </m:r>
                        </m:num>
                        <m:den>
                          <m:r>
                            <a:rPr lang="en-US" sz="3200" b="0" i="1" dirty="0" smtClean="0">
                              <a:solidFill>
                                <a:srgbClr val="00B0F0"/>
                              </a:solidFill>
                              <a:latin typeface="Cambria Math"/>
                            </a:rPr>
                            <m:t>𝐹𝑟𝑜𝑚</m:t>
                          </m:r>
                        </m:den>
                      </m:f>
                    </m:oMath>
                  </m:oMathPara>
                </a14:m>
                <a:endParaRPr lang="en-US" sz="3200" dirty="0">
                  <a:solidFill>
                    <a:srgbClr val="00B0F0"/>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257175" y="1895339"/>
                <a:ext cx="8763000" cy="847861"/>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3162300" y="3024283"/>
                <a:ext cx="2819400" cy="101431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3200" i="1" smtClean="0">
                              <a:solidFill>
                                <a:srgbClr val="00B0F0"/>
                              </a:solidFill>
                              <a:latin typeface="Cambria Math" panose="02040503050406030204" pitchFamily="18" charset="0"/>
                            </a:rPr>
                          </m:ctrlPr>
                        </m:fPr>
                        <m:num>
                          <m:r>
                            <a:rPr lang="en-US" sz="3200" b="0" i="1" smtClean="0">
                              <a:solidFill>
                                <a:srgbClr val="00B0F0"/>
                              </a:solidFill>
                              <a:latin typeface="Cambria Math"/>
                            </a:rPr>
                            <m:t>𝐵𝑖𝑔</m:t>
                          </m:r>
                        </m:num>
                        <m:den>
                          <m:r>
                            <a:rPr lang="en-US" sz="3200" b="0" i="1" smtClean="0">
                              <a:solidFill>
                                <a:srgbClr val="00B0F0"/>
                              </a:solidFill>
                              <a:latin typeface="Cambria Math"/>
                            </a:rPr>
                            <m:t>𝐿𝑖𝑡𝑡𝑙𝑒</m:t>
                          </m:r>
                        </m:den>
                      </m:f>
                    </m:oMath>
                  </m:oMathPara>
                </a14:m>
                <a:endParaRPr lang="en-US" sz="3200" dirty="0">
                  <a:solidFill>
                    <a:srgbClr val="00B0F0"/>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3162300" y="3024283"/>
                <a:ext cx="2819400" cy="1014317"/>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3048000" y="4355523"/>
                <a:ext cx="1905000" cy="111370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3200" i="1" smtClean="0">
                              <a:solidFill>
                                <a:srgbClr val="00B0F0"/>
                              </a:solidFill>
                              <a:latin typeface="Cambria Math" panose="02040503050406030204" pitchFamily="18" charset="0"/>
                            </a:rPr>
                          </m:ctrlPr>
                        </m:fPr>
                        <m:num>
                          <m:r>
                            <a:rPr lang="en-US" sz="3200" b="0" i="1" smtClean="0">
                              <a:solidFill>
                                <a:srgbClr val="00B0F0"/>
                              </a:solidFill>
                              <a:latin typeface="Cambria Math"/>
                            </a:rPr>
                            <m:t>𝐿𝑖𝑡𝑡𝑙𝑒</m:t>
                          </m:r>
                        </m:num>
                        <m:den>
                          <m:r>
                            <a:rPr lang="en-US" sz="3200" b="0" i="1" smtClean="0">
                              <a:solidFill>
                                <a:srgbClr val="00B0F0"/>
                              </a:solidFill>
                              <a:latin typeface="Cambria Math"/>
                            </a:rPr>
                            <m:t>𝐵𝑖𝑔</m:t>
                          </m:r>
                        </m:den>
                      </m:f>
                    </m:oMath>
                  </m:oMathPara>
                </a14:m>
                <a:endParaRPr lang="en-US" sz="3200" dirty="0"/>
              </a:p>
            </p:txBody>
          </p:sp>
        </mc:Choice>
        <mc:Fallback xmlns="">
          <p:sp>
            <p:nvSpPr>
              <p:cNvPr id="7" name="TextBox 6"/>
              <p:cNvSpPr txBox="1">
                <a:spLocks noRot="1" noChangeAspect="1" noMove="1" noResize="1" noEditPoints="1" noAdjustHandles="1" noChangeArrowheads="1" noChangeShapeType="1" noTextEdit="1"/>
              </p:cNvSpPr>
              <p:nvPr/>
            </p:nvSpPr>
            <p:spPr>
              <a:xfrm>
                <a:off x="3048000" y="4355523"/>
                <a:ext cx="1905000" cy="1113703"/>
              </a:xfrm>
              <a:prstGeom prst="rect">
                <a:avLst/>
              </a:prstGeom>
              <a:blipFill rotWithShape="1">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99686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7" name="Text Box 17"/>
          <p:cNvSpPr txBox="1">
            <a:spLocks noChangeArrowheads="1"/>
          </p:cNvSpPr>
          <p:nvPr/>
        </p:nvSpPr>
        <p:spPr bwMode="auto">
          <a:xfrm>
            <a:off x="292899" y="1076741"/>
            <a:ext cx="694292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GB" sz="3600" dirty="0"/>
              <a:t>Scale factor = </a:t>
            </a:r>
            <a:r>
              <a:rPr lang="en-GB" sz="3600" u="sng" dirty="0"/>
              <a:t>new measurement</a:t>
            </a:r>
          </a:p>
          <a:p>
            <a:pPr eaLnBrk="1" hangingPunct="1"/>
            <a:r>
              <a:rPr lang="en-GB" sz="3600" dirty="0"/>
              <a:t>		         old measurement</a:t>
            </a:r>
          </a:p>
        </p:txBody>
      </p:sp>
      <p:sp>
        <p:nvSpPr>
          <p:cNvPr id="40978" name="Text Box 18"/>
          <p:cNvSpPr txBox="1">
            <a:spLocks noChangeArrowheads="1"/>
          </p:cNvSpPr>
          <p:nvPr/>
        </p:nvSpPr>
        <p:spPr bwMode="auto">
          <a:xfrm>
            <a:off x="1" y="3733800"/>
            <a:ext cx="9143999"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marL="457200" indent="-457200" eaLnBrk="1" hangingPunct="1">
              <a:buFontTx/>
              <a:buChar char="-"/>
            </a:pPr>
            <a:r>
              <a:rPr lang="en-GB" sz="2800" dirty="0"/>
              <a:t>Scale factor more than 1 =&gt; shape gets bigger              </a:t>
            </a:r>
          </a:p>
          <a:p>
            <a:pPr eaLnBrk="1" hangingPunct="1"/>
            <a:r>
              <a:rPr lang="en-GB" sz="2800" dirty="0"/>
              <a:t>     (Enlargement)</a:t>
            </a:r>
          </a:p>
          <a:p>
            <a:pPr eaLnBrk="1" hangingPunct="1">
              <a:buFontTx/>
              <a:buChar char="-"/>
            </a:pPr>
            <a:r>
              <a:rPr lang="en-GB" sz="2800" dirty="0"/>
              <a:t>   Scale factor less than 1 =&gt; shape gets smaller</a:t>
            </a:r>
          </a:p>
          <a:p>
            <a:pPr eaLnBrk="1" hangingPunct="1"/>
            <a:r>
              <a:rPr lang="en-GB" sz="2800" dirty="0"/>
              <a:t>     (Reduction)</a:t>
            </a:r>
          </a:p>
          <a:p>
            <a:pPr eaLnBrk="1" hangingPunct="1">
              <a:buFontTx/>
              <a:buChar char="-"/>
            </a:pPr>
            <a:r>
              <a:rPr lang="en-GB" sz="2800" dirty="0"/>
              <a:t>   Congruent shapes are similar shapes with SF = 1</a:t>
            </a:r>
          </a:p>
        </p:txBody>
      </p:sp>
      <p:sp>
        <p:nvSpPr>
          <p:cNvPr id="40979" name="Text Box 19"/>
          <p:cNvSpPr txBox="1">
            <a:spLocks noChangeArrowheads="1"/>
          </p:cNvSpPr>
          <p:nvPr/>
        </p:nvSpPr>
        <p:spPr bwMode="auto">
          <a:xfrm>
            <a:off x="47547" y="2401559"/>
            <a:ext cx="725070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GB" sz="2800" dirty="0"/>
              <a:t>Old measurement x SF = new measurement</a:t>
            </a:r>
          </a:p>
        </p:txBody>
      </p:sp>
      <p:grpSp>
        <p:nvGrpSpPr>
          <p:cNvPr id="40989" name="Group 29"/>
          <p:cNvGrpSpPr>
            <a:grpSpLocks/>
          </p:cNvGrpSpPr>
          <p:nvPr/>
        </p:nvGrpSpPr>
        <p:grpSpPr bwMode="auto">
          <a:xfrm>
            <a:off x="6948487" y="1828800"/>
            <a:ext cx="2043113" cy="1752600"/>
            <a:chOff x="4332" y="2205"/>
            <a:chExt cx="998" cy="726"/>
          </a:xfrm>
        </p:grpSpPr>
        <p:sp>
          <p:nvSpPr>
            <p:cNvPr id="22540" name="AutoShape 21"/>
            <p:cNvSpPr>
              <a:spLocks noChangeArrowheads="1"/>
            </p:cNvSpPr>
            <p:nvPr/>
          </p:nvSpPr>
          <p:spPr bwMode="auto">
            <a:xfrm>
              <a:off x="4332" y="2205"/>
              <a:ext cx="998" cy="725"/>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1" name="Line 22"/>
            <p:cNvSpPr>
              <a:spLocks noChangeShapeType="1"/>
            </p:cNvSpPr>
            <p:nvPr/>
          </p:nvSpPr>
          <p:spPr bwMode="auto">
            <a:xfrm>
              <a:off x="4558" y="2613"/>
              <a:ext cx="5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2" name="Line 23"/>
            <p:cNvSpPr>
              <a:spLocks noChangeShapeType="1"/>
            </p:cNvSpPr>
            <p:nvPr/>
          </p:nvSpPr>
          <p:spPr bwMode="auto">
            <a:xfrm>
              <a:off x="4831" y="2613"/>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3" name="Text Box 24"/>
            <p:cNvSpPr txBox="1">
              <a:spLocks noChangeArrowheads="1"/>
            </p:cNvSpPr>
            <p:nvPr/>
          </p:nvSpPr>
          <p:spPr bwMode="auto">
            <a:xfrm>
              <a:off x="4513" y="2659"/>
              <a:ext cx="30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GB" sz="1800">
                  <a:solidFill>
                    <a:srgbClr val="FFFF66"/>
                  </a:solidFill>
                </a:rPr>
                <a:t>SF</a:t>
              </a:r>
            </a:p>
          </p:txBody>
        </p:sp>
        <p:sp>
          <p:nvSpPr>
            <p:cNvPr id="22544" name="Text Box 25"/>
            <p:cNvSpPr txBox="1">
              <a:spLocks noChangeArrowheads="1"/>
            </p:cNvSpPr>
            <p:nvPr/>
          </p:nvSpPr>
          <p:spPr bwMode="auto">
            <a:xfrm>
              <a:off x="4637" y="2386"/>
              <a:ext cx="3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GB" sz="1800" dirty="0">
                  <a:solidFill>
                    <a:srgbClr val="FFFF66"/>
                  </a:solidFill>
                </a:rPr>
                <a:t>new</a:t>
              </a:r>
            </a:p>
          </p:txBody>
        </p:sp>
        <p:sp>
          <p:nvSpPr>
            <p:cNvPr id="22545" name="Text Box 26"/>
            <p:cNvSpPr txBox="1">
              <a:spLocks noChangeArrowheads="1"/>
            </p:cNvSpPr>
            <p:nvPr/>
          </p:nvSpPr>
          <p:spPr bwMode="auto">
            <a:xfrm>
              <a:off x="4876" y="2659"/>
              <a:ext cx="3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GB" sz="1800">
                  <a:solidFill>
                    <a:srgbClr val="FFFF66"/>
                  </a:solidFill>
                </a:rPr>
                <a:t>old</a:t>
              </a:r>
            </a:p>
          </p:txBody>
        </p:sp>
      </p:grpSp>
      <p:sp>
        <p:nvSpPr>
          <p:cNvPr id="3" name="Rectangle 2"/>
          <p:cNvSpPr/>
          <p:nvPr/>
        </p:nvSpPr>
        <p:spPr>
          <a:xfrm>
            <a:off x="1990123" y="152400"/>
            <a:ext cx="5016117"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GB" sz="5400" b="1" cap="none" spc="50" dirty="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rPr>
              <a:t>Scale Factor</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378468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77"/>
                                        </p:tgtEl>
                                        <p:attrNameLst>
                                          <p:attrName>style.visibility</p:attrName>
                                        </p:attrNameLst>
                                      </p:cBhvr>
                                      <p:to>
                                        <p:strVal val="visible"/>
                                      </p:to>
                                    </p:set>
                                    <p:animEffect transition="in" filter="dissolve">
                                      <p:cBhvr>
                                        <p:cTn id="7" dur="500"/>
                                        <p:tgtEl>
                                          <p:spTgt spid="409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979"/>
                                        </p:tgtEl>
                                        <p:attrNameLst>
                                          <p:attrName>style.visibility</p:attrName>
                                        </p:attrNameLst>
                                      </p:cBhvr>
                                      <p:to>
                                        <p:strVal val="visible"/>
                                      </p:to>
                                    </p:set>
                                    <p:animEffect transition="in" filter="dissolve">
                                      <p:cBhvr>
                                        <p:cTn id="12" dur="500"/>
                                        <p:tgtEl>
                                          <p:spTgt spid="4097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0989"/>
                                        </p:tgtEl>
                                        <p:attrNameLst>
                                          <p:attrName>style.visibility</p:attrName>
                                        </p:attrNameLst>
                                      </p:cBhvr>
                                      <p:to>
                                        <p:strVal val="visible"/>
                                      </p:to>
                                    </p:set>
                                    <p:animEffect transition="in" filter="dissolve">
                                      <p:cBhvr>
                                        <p:cTn id="17" dur="500"/>
                                        <p:tgtEl>
                                          <p:spTgt spid="4098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0978"/>
                                        </p:tgtEl>
                                        <p:attrNameLst>
                                          <p:attrName>style.visibility</p:attrName>
                                        </p:attrNameLst>
                                      </p:cBhvr>
                                      <p:to>
                                        <p:strVal val="visible"/>
                                      </p:to>
                                    </p:set>
                                    <p:animEffect transition="in" filter="dissolve">
                                      <p:cBhvr>
                                        <p:cTn id="22" dur="500"/>
                                        <p:tgtEl>
                                          <p:spTgt spid="409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7" grpId="0"/>
      <p:bldP spid="40978" grpId="0"/>
      <p:bldP spid="4097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ChangeArrowheads="1"/>
          </p:cNvSpPr>
          <p:nvPr/>
        </p:nvSpPr>
        <p:spPr bwMode="auto">
          <a:xfrm>
            <a:off x="914400" y="1828800"/>
            <a:ext cx="6172200" cy="3962400"/>
          </a:xfrm>
          <a:prstGeom prst="rect">
            <a:avLst/>
          </a:prstGeom>
          <a:noFill/>
          <a:ln w="28575">
            <a:solidFill>
              <a:srgbClr val="DBDBDB"/>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120000"/>
              </a:lnSpc>
              <a:spcBef>
                <a:spcPct val="20000"/>
              </a:spcBef>
            </a:pPr>
            <a:r>
              <a:rPr lang="en-US" altLang="en-US" sz="4800" i="0" dirty="0"/>
              <a:t>scale model</a:t>
            </a:r>
          </a:p>
          <a:p>
            <a:pPr marL="342900" indent="-342900">
              <a:lnSpc>
                <a:spcPct val="120000"/>
              </a:lnSpc>
            </a:pPr>
            <a:r>
              <a:rPr lang="en-US" altLang="en-US" sz="4800" i="0" dirty="0"/>
              <a:t>scale factor</a:t>
            </a:r>
          </a:p>
          <a:p>
            <a:pPr marL="342900" indent="-342900">
              <a:lnSpc>
                <a:spcPct val="120000"/>
              </a:lnSpc>
            </a:pPr>
            <a:r>
              <a:rPr lang="en-US" altLang="en-US" sz="4800" i="0" dirty="0"/>
              <a:t>scale</a:t>
            </a:r>
          </a:p>
          <a:p>
            <a:pPr marL="342900" indent="-342900">
              <a:lnSpc>
                <a:spcPct val="120000"/>
              </a:lnSpc>
            </a:pPr>
            <a:r>
              <a:rPr lang="en-US" altLang="en-US" sz="4800" i="0" dirty="0"/>
              <a:t>scale drawing</a:t>
            </a:r>
          </a:p>
        </p:txBody>
      </p:sp>
      <p:sp>
        <p:nvSpPr>
          <p:cNvPr id="2" name="Rectangle 1"/>
          <p:cNvSpPr/>
          <p:nvPr/>
        </p:nvSpPr>
        <p:spPr>
          <a:xfrm>
            <a:off x="2057400" y="568036"/>
            <a:ext cx="4531049"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altLang="en-US" sz="5400" b="1" i="0"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rPr>
              <a:t>Vocabulary</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3341476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9219">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9219">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9219">
                                            <p:txEl>
                                              <p:pRg st="0" end="0"/>
                                            </p:txEl>
                                          </p:spTgt>
                                        </p:tgtEl>
                                        <p:attrNameLst>
                                          <p:attrName>ppt_h</p:attrName>
                                        </p:attrNameLst>
                                      </p:cBhvr>
                                      <p:tavLst>
                                        <p:tav tm="0">
                                          <p:val>
                                            <p:fltVal val="0"/>
                                          </p:val>
                                        </p:tav>
                                        <p:tav tm="100000">
                                          <p:val>
                                            <p:strVal val="#ppt_h"/>
                                          </p:val>
                                        </p:tav>
                                      </p:tavLst>
                                    </p:anim>
                                  </p:childTnLst>
                                </p:cTn>
                              </p:par>
                            </p:childTnLst>
                          </p:cTn>
                        </p:par>
                        <p:par>
                          <p:cTn id="11" fill="hold" nodeType="afterGroup">
                            <p:stCondLst>
                              <p:cond delay="500"/>
                            </p:stCondLst>
                            <p:childTnLst>
                              <p:par>
                                <p:cTn id="12" presetID="17" presetClass="entr" presetSubtype="1" fill="hold" grpId="0" nodeType="after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 calcmode="lin" valueType="num">
                                      <p:cBhvr>
                                        <p:cTn id="14"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9219">
                                            <p:txEl>
                                              <p:pRg st="1" end="1"/>
                                            </p:txEl>
                                          </p:spTgt>
                                        </p:tgtEl>
                                        <p:attrNameLst>
                                          <p:attrName>ppt_y</p:attrName>
                                        </p:attrNameLst>
                                      </p:cBhvr>
                                      <p:tavLst>
                                        <p:tav tm="0">
                                          <p:val>
                                            <p:strVal val="#ppt_y-#ppt_h/2"/>
                                          </p:val>
                                        </p:tav>
                                        <p:tav tm="100000">
                                          <p:val>
                                            <p:strVal val="#ppt_y"/>
                                          </p:val>
                                        </p:tav>
                                      </p:tavLst>
                                    </p:anim>
                                    <p:anim calcmode="lin" valueType="num">
                                      <p:cBhvr>
                                        <p:cTn id="16" dur="500" fill="hold"/>
                                        <p:tgtEl>
                                          <p:spTgt spid="9219">
                                            <p:txEl>
                                              <p:pRg st="1" end="1"/>
                                            </p:txEl>
                                          </p:spTgt>
                                        </p:tgtEl>
                                        <p:attrNameLst>
                                          <p:attrName>ppt_w</p:attrName>
                                        </p:attrNameLst>
                                      </p:cBhvr>
                                      <p:tavLst>
                                        <p:tav tm="0">
                                          <p:val>
                                            <p:strVal val="#ppt_w"/>
                                          </p:val>
                                        </p:tav>
                                        <p:tav tm="100000">
                                          <p:val>
                                            <p:strVal val="#ppt_w"/>
                                          </p:val>
                                        </p:tav>
                                      </p:tavLst>
                                    </p:anim>
                                    <p:anim calcmode="lin" valueType="num">
                                      <p:cBhvr>
                                        <p:cTn id="17" dur="500" fill="hold"/>
                                        <p:tgtEl>
                                          <p:spTgt spid="9219">
                                            <p:txEl>
                                              <p:pRg st="1" end="1"/>
                                            </p:txEl>
                                          </p:spTgt>
                                        </p:tgtEl>
                                        <p:attrNameLst>
                                          <p:attrName>ppt_h</p:attrName>
                                        </p:attrNameLst>
                                      </p:cBhvr>
                                      <p:tavLst>
                                        <p:tav tm="0">
                                          <p:val>
                                            <p:fltVal val="0"/>
                                          </p:val>
                                        </p:tav>
                                        <p:tav tm="100000">
                                          <p:val>
                                            <p:strVal val="#ppt_h"/>
                                          </p:val>
                                        </p:tav>
                                      </p:tavLst>
                                    </p:anim>
                                  </p:childTnLst>
                                </p:cTn>
                              </p:par>
                            </p:childTnLst>
                          </p:cTn>
                        </p:par>
                        <p:par>
                          <p:cTn id="18" fill="hold" nodeType="afterGroup">
                            <p:stCondLst>
                              <p:cond delay="1000"/>
                            </p:stCondLst>
                            <p:childTnLst>
                              <p:par>
                                <p:cTn id="19" presetID="17" presetClass="entr" presetSubtype="1" fill="hold" grpId="0" nodeType="afterEffect">
                                  <p:stCondLst>
                                    <p:cond delay="0"/>
                                  </p:stCondLst>
                                  <p:childTnLst>
                                    <p:set>
                                      <p:cBhvr>
                                        <p:cTn id="20" dur="1" fill="hold">
                                          <p:stCondLst>
                                            <p:cond delay="0"/>
                                          </p:stCondLst>
                                        </p:cTn>
                                        <p:tgtEl>
                                          <p:spTgt spid="9219">
                                            <p:txEl>
                                              <p:pRg st="2" end="2"/>
                                            </p:txEl>
                                          </p:spTgt>
                                        </p:tgtEl>
                                        <p:attrNameLst>
                                          <p:attrName>style.visibility</p:attrName>
                                        </p:attrNameLst>
                                      </p:cBhvr>
                                      <p:to>
                                        <p:strVal val="visible"/>
                                      </p:to>
                                    </p:set>
                                    <p:anim calcmode="lin" valueType="num">
                                      <p:cBhvr>
                                        <p:cTn id="21"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9219">
                                            <p:txEl>
                                              <p:pRg st="2" end="2"/>
                                            </p:txEl>
                                          </p:spTgt>
                                        </p:tgtEl>
                                        <p:attrNameLst>
                                          <p:attrName>ppt_y</p:attrName>
                                        </p:attrNameLst>
                                      </p:cBhvr>
                                      <p:tavLst>
                                        <p:tav tm="0">
                                          <p:val>
                                            <p:strVal val="#ppt_y-#ppt_h/2"/>
                                          </p:val>
                                        </p:tav>
                                        <p:tav tm="100000">
                                          <p:val>
                                            <p:strVal val="#ppt_y"/>
                                          </p:val>
                                        </p:tav>
                                      </p:tavLst>
                                    </p:anim>
                                    <p:anim calcmode="lin" valueType="num">
                                      <p:cBhvr>
                                        <p:cTn id="23" dur="500" fill="hold"/>
                                        <p:tgtEl>
                                          <p:spTgt spid="9219">
                                            <p:txEl>
                                              <p:pRg st="2" end="2"/>
                                            </p:txEl>
                                          </p:spTgt>
                                        </p:tgtEl>
                                        <p:attrNameLst>
                                          <p:attrName>ppt_w</p:attrName>
                                        </p:attrNameLst>
                                      </p:cBhvr>
                                      <p:tavLst>
                                        <p:tav tm="0">
                                          <p:val>
                                            <p:strVal val="#ppt_w"/>
                                          </p:val>
                                        </p:tav>
                                        <p:tav tm="100000">
                                          <p:val>
                                            <p:strVal val="#ppt_w"/>
                                          </p:val>
                                        </p:tav>
                                      </p:tavLst>
                                    </p:anim>
                                    <p:anim calcmode="lin" valueType="num">
                                      <p:cBhvr>
                                        <p:cTn id="24" dur="500" fill="hold"/>
                                        <p:tgtEl>
                                          <p:spTgt spid="9219">
                                            <p:txEl>
                                              <p:pRg st="2" end="2"/>
                                            </p:txEl>
                                          </p:spTgt>
                                        </p:tgtEl>
                                        <p:attrNameLst>
                                          <p:attrName>ppt_h</p:attrName>
                                        </p:attrNameLst>
                                      </p:cBhvr>
                                      <p:tavLst>
                                        <p:tav tm="0">
                                          <p:val>
                                            <p:fltVal val="0"/>
                                          </p:val>
                                        </p:tav>
                                        <p:tav tm="100000">
                                          <p:val>
                                            <p:strVal val="#ppt_h"/>
                                          </p:val>
                                        </p:tav>
                                      </p:tavLst>
                                    </p:anim>
                                  </p:childTnLst>
                                </p:cTn>
                              </p:par>
                            </p:childTnLst>
                          </p:cTn>
                        </p:par>
                        <p:par>
                          <p:cTn id="25" fill="hold" nodeType="afterGroup">
                            <p:stCondLst>
                              <p:cond delay="1500"/>
                            </p:stCondLst>
                            <p:childTnLst>
                              <p:par>
                                <p:cTn id="26" presetID="17" presetClass="entr" presetSubtype="1" fill="hold" grpId="0" nodeType="afterEffect">
                                  <p:stCondLst>
                                    <p:cond delay="0"/>
                                  </p:stCondLst>
                                  <p:childTnLst>
                                    <p:set>
                                      <p:cBhvr>
                                        <p:cTn id="27" dur="1" fill="hold">
                                          <p:stCondLst>
                                            <p:cond delay="0"/>
                                          </p:stCondLst>
                                        </p:cTn>
                                        <p:tgtEl>
                                          <p:spTgt spid="9219">
                                            <p:txEl>
                                              <p:pRg st="3" end="3"/>
                                            </p:txEl>
                                          </p:spTgt>
                                        </p:tgtEl>
                                        <p:attrNameLst>
                                          <p:attrName>style.visibility</p:attrName>
                                        </p:attrNameLst>
                                      </p:cBhvr>
                                      <p:to>
                                        <p:strVal val="visible"/>
                                      </p:to>
                                    </p:set>
                                    <p:anim calcmode="lin" valueType="num">
                                      <p:cBhvr>
                                        <p:cTn id="28"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9219">
                                            <p:txEl>
                                              <p:pRg st="3" end="3"/>
                                            </p:txEl>
                                          </p:spTgt>
                                        </p:tgtEl>
                                        <p:attrNameLst>
                                          <p:attrName>ppt_y</p:attrName>
                                        </p:attrNameLst>
                                      </p:cBhvr>
                                      <p:tavLst>
                                        <p:tav tm="0">
                                          <p:val>
                                            <p:strVal val="#ppt_y-#ppt_h/2"/>
                                          </p:val>
                                        </p:tav>
                                        <p:tav tm="100000">
                                          <p:val>
                                            <p:strVal val="#ppt_y"/>
                                          </p:val>
                                        </p:tav>
                                      </p:tavLst>
                                    </p:anim>
                                    <p:anim calcmode="lin" valueType="num">
                                      <p:cBhvr>
                                        <p:cTn id="30" dur="500" fill="hold"/>
                                        <p:tgtEl>
                                          <p:spTgt spid="9219">
                                            <p:txEl>
                                              <p:pRg st="3" end="3"/>
                                            </p:txEl>
                                          </p:spTgt>
                                        </p:tgtEl>
                                        <p:attrNameLst>
                                          <p:attrName>ppt_w</p:attrName>
                                        </p:attrNameLst>
                                      </p:cBhvr>
                                      <p:tavLst>
                                        <p:tav tm="0">
                                          <p:val>
                                            <p:strVal val="#ppt_w"/>
                                          </p:val>
                                        </p:tav>
                                        <p:tav tm="100000">
                                          <p:val>
                                            <p:strVal val="#ppt_w"/>
                                          </p:val>
                                        </p:tav>
                                      </p:tavLst>
                                    </p:anim>
                                    <p:anim calcmode="lin" valueType="num">
                                      <p:cBhvr>
                                        <p:cTn id="31" dur="500" fill="hold"/>
                                        <p:tgtEl>
                                          <p:spTgt spid="9219">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382000" cy="5943599"/>
          </a:xfrm>
        </p:spPr>
        <p:txBody>
          <a:bodyPr>
            <a:normAutofit/>
          </a:bodyPr>
          <a:lstStyle/>
          <a:p>
            <a:r>
              <a:rPr lang="en-US" sz="3600" dirty="0"/>
              <a:t>The scale can be written as a </a:t>
            </a:r>
            <a:r>
              <a:rPr lang="en-US" sz="3600" b="1" dirty="0"/>
              <a:t>scale factor, </a:t>
            </a:r>
            <a:r>
              <a:rPr lang="en-US" sz="3600" dirty="0"/>
              <a:t>which is the ratio of the length or size of the drawing or model to the length of the corresponding side or part on the actual object.</a:t>
            </a:r>
          </a:p>
          <a:p>
            <a:endParaRPr lang="en-US" sz="3600" dirty="0"/>
          </a:p>
          <a:p>
            <a:r>
              <a:rPr lang="en-US" sz="3600" dirty="0"/>
              <a:t>Scale Factor needs to be the </a:t>
            </a:r>
            <a:r>
              <a:rPr lang="en-US" sz="3600" b="1" u="sng" dirty="0"/>
              <a:t>SAME UNITS!</a:t>
            </a:r>
          </a:p>
        </p:txBody>
      </p:sp>
    </p:spTree>
    <p:extLst>
      <p:ext uri="{BB962C8B-B14F-4D97-AF65-F5344CB8AC3E}">
        <p14:creationId xmlns:p14="http://schemas.microsoft.com/office/powerpoint/2010/main" val="3666976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8" name="Picture 8" descr="7-5-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34088" y="738188"/>
            <a:ext cx="3033712" cy="3605212"/>
          </a:xfrm>
          <a:prstGeom prst="rect">
            <a:avLst/>
          </a:prstGeom>
          <a:noFill/>
          <a:extLst>
            <a:ext uri="{909E8E84-426E-40DD-AFC4-6F175D3DCCD1}">
              <a14:hiddenFill xmlns:a14="http://schemas.microsoft.com/office/drawing/2010/main">
                <a:solidFill>
                  <a:srgbClr val="FFFFFF"/>
                </a:solidFill>
              </a14:hiddenFill>
            </a:ext>
          </a:extLst>
        </p:spPr>
      </p:pic>
      <p:grpSp>
        <p:nvGrpSpPr>
          <p:cNvPr id="10265" name="Group 25"/>
          <p:cNvGrpSpPr>
            <a:grpSpLocks/>
          </p:cNvGrpSpPr>
          <p:nvPr/>
        </p:nvGrpSpPr>
        <p:grpSpPr bwMode="auto">
          <a:xfrm>
            <a:off x="457200" y="1143001"/>
            <a:ext cx="5638800" cy="3686175"/>
            <a:chOff x="288" y="720"/>
            <a:chExt cx="3552" cy="2322"/>
          </a:xfrm>
        </p:grpSpPr>
        <p:sp>
          <p:nvSpPr>
            <p:cNvPr id="10249" name="Text Box 9"/>
            <p:cNvSpPr txBox="1">
              <a:spLocks noChangeArrowheads="1"/>
            </p:cNvSpPr>
            <p:nvPr/>
          </p:nvSpPr>
          <p:spPr bwMode="auto">
            <a:xfrm>
              <a:off x="288" y="720"/>
              <a:ext cx="3552" cy="2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i="0" dirty="0"/>
                <a:t>This HO gauge model train is a </a:t>
              </a:r>
              <a:r>
                <a:rPr lang="en-US" altLang="en-US" sz="2400" dirty="0"/>
                <a:t>scale model </a:t>
              </a:r>
              <a:r>
                <a:rPr lang="en-US" altLang="en-US" sz="2400" i="0" dirty="0"/>
                <a:t>of a historic train. A </a:t>
              </a:r>
              <a:r>
                <a:rPr lang="en-US" altLang="en-US" sz="2400" b="1" i="0" u="sng" dirty="0"/>
                <a:t>scale model</a:t>
              </a:r>
              <a:r>
                <a:rPr lang="en-US" altLang="en-US" sz="2400" i="0" dirty="0"/>
                <a:t> is a proportional model of a three-dimensional object. Its dimensions are related to the dimensions of the actual object by a ratio called the </a:t>
              </a:r>
              <a:r>
                <a:rPr lang="en-US" altLang="en-US" sz="2400" b="1" i="0" u="sng" dirty="0"/>
                <a:t>scale factor</a:t>
              </a:r>
              <a:r>
                <a:rPr lang="en-US" altLang="en-US" sz="2400" b="1" i="0" dirty="0"/>
                <a:t>.</a:t>
              </a:r>
              <a:r>
                <a:rPr lang="en-US" altLang="en-US" sz="2400" i="0" dirty="0"/>
                <a:t> The scale factor of an HO </a:t>
              </a:r>
              <a:endParaRPr lang="en-US" altLang="en-US" sz="100" i="0" dirty="0"/>
            </a:p>
            <a:p>
              <a:pPr>
                <a:spcBef>
                  <a:spcPct val="50000"/>
                </a:spcBef>
              </a:pPr>
              <a:r>
                <a:rPr lang="en-US" altLang="en-US" sz="2400" i="0" dirty="0"/>
                <a:t>gauge model train is      . </a:t>
              </a:r>
            </a:p>
          </p:txBody>
        </p:sp>
        <p:grpSp>
          <p:nvGrpSpPr>
            <p:cNvPr id="10260" name="Group 20"/>
            <p:cNvGrpSpPr>
              <a:grpSpLocks/>
            </p:cNvGrpSpPr>
            <p:nvPr/>
          </p:nvGrpSpPr>
          <p:grpSpPr bwMode="auto">
            <a:xfrm>
              <a:off x="2400" y="2524"/>
              <a:ext cx="360" cy="518"/>
              <a:chOff x="2688" y="2624"/>
              <a:chExt cx="360" cy="518"/>
            </a:xfrm>
          </p:grpSpPr>
          <p:sp>
            <p:nvSpPr>
              <p:cNvPr id="10250" name="Text Box 10"/>
              <p:cNvSpPr txBox="1">
                <a:spLocks noChangeArrowheads="1"/>
              </p:cNvSpPr>
              <p:nvPr/>
            </p:nvSpPr>
            <p:spPr bwMode="auto">
              <a:xfrm>
                <a:off x="2688" y="2624"/>
                <a:ext cx="360"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i="0" dirty="0"/>
                  <a:t>1</a:t>
                </a:r>
              </a:p>
              <a:p>
                <a:pPr algn="ctr"/>
                <a:r>
                  <a:rPr lang="en-US" altLang="en-US" sz="2400" i="0" dirty="0"/>
                  <a:t>87</a:t>
                </a:r>
              </a:p>
            </p:txBody>
          </p:sp>
          <p:sp>
            <p:nvSpPr>
              <p:cNvPr id="10259" name="Line 19"/>
              <p:cNvSpPr>
                <a:spLocks noChangeShapeType="1"/>
              </p:cNvSpPr>
              <p:nvPr/>
            </p:nvSpPr>
            <p:spPr bwMode="auto">
              <a:xfrm>
                <a:off x="2718" y="2880"/>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10264" name="Group 24"/>
          <p:cNvGrpSpPr>
            <a:grpSpLocks/>
          </p:cNvGrpSpPr>
          <p:nvPr/>
        </p:nvGrpSpPr>
        <p:grpSpPr bwMode="auto">
          <a:xfrm>
            <a:off x="457200" y="4845050"/>
            <a:ext cx="8093075" cy="1371600"/>
            <a:chOff x="288" y="3052"/>
            <a:chExt cx="5098" cy="864"/>
          </a:xfrm>
        </p:grpSpPr>
        <p:sp>
          <p:nvSpPr>
            <p:cNvPr id="10251" name="Text Box 11"/>
            <p:cNvSpPr txBox="1">
              <a:spLocks noChangeArrowheads="1"/>
            </p:cNvSpPr>
            <p:nvPr/>
          </p:nvSpPr>
          <p:spPr bwMode="auto">
            <a:xfrm>
              <a:off x="1070" y="3413"/>
              <a:ext cx="1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sz="1800" i="0" u="sng"/>
            </a:p>
          </p:txBody>
        </p:sp>
        <p:sp>
          <p:nvSpPr>
            <p:cNvPr id="10252" name="Text Box 12"/>
            <p:cNvSpPr txBox="1">
              <a:spLocks noChangeArrowheads="1"/>
            </p:cNvSpPr>
            <p:nvPr/>
          </p:nvSpPr>
          <p:spPr bwMode="auto">
            <a:xfrm>
              <a:off x="288" y="3168"/>
              <a:ext cx="5040"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i="0" dirty="0"/>
                <a:t>This means that each dimension of the model is   of the corresponding dimension of the actual </a:t>
              </a:r>
              <a:br>
                <a:rPr lang="en-US" altLang="en-US" sz="2400" i="0" dirty="0"/>
              </a:br>
              <a:r>
                <a:rPr lang="en-US" altLang="en-US" sz="2400" i="0" dirty="0"/>
                <a:t>train.</a:t>
              </a:r>
            </a:p>
          </p:txBody>
        </p:sp>
        <p:grpSp>
          <p:nvGrpSpPr>
            <p:cNvPr id="10261" name="Group 21"/>
            <p:cNvGrpSpPr>
              <a:grpSpLocks/>
            </p:cNvGrpSpPr>
            <p:nvPr/>
          </p:nvGrpSpPr>
          <p:grpSpPr bwMode="auto">
            <a:xfrm>
              <a:off x="5026" y="3052"/>
              <a:ext cx="360" cy="518"/>
              <a:chOff x="2688" y="2624"/>
              <a:chExt cx="360" cy="518"/>
            </a:xfrm>
          </p:grpSpPr>
          <p:sp>
            <p:nvSpPr>
              <p:cNvPr id="10262" name="Text Box 22"/>
              <p:cNvSpPr txBox="1">
                <a:spLocks noChangeArrowheads="1"/>
              </p:cNvSpPr>
              <p:nvPr/>
            </p:nvSpPr>
            <p:spPr bwMode="auto">
              <a:xfrm>
                <a:off x="2688" y="2624"/>
                <a:ext cx="360"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i="0"/>
                  <a:t>1</a:t>
                </a:r>
              </a:p>
              <a:p>
                <a:pPr algn="ctr"/>
                <a:r>
                  <a:rPr lang="en-US" altLang="en-US" sz="2400" i="0"/>
                  <a:t>87</a:t>
                </a:r>
              </a:p>
            </p:txBody>
          </p:sp>
          <p:sp>
            <p:nvSpPr>
              <p:cNvPr id="10263" name="Line 23"/>
              <p:cNvSpPr>
                <a:spLocks noChangeShapeType="1"/>
              </p:cNvSpPr>
              <p:nvPr/>
            </p:nvSpPr>
            <p:spPr bwMode="auto">
              <a:xfrm>
                <a:off x="2718" y="2880"/>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Tree>
    <p:extLst>
      <p:ext uri="{BB962C8B-B14F-4D97-AF65-F5344CB8AC3E}">
        <p14:creationId xmlns:p14="http://schemas.microsoft.com/office/powerpoint/2010/main" val="9616698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10265"/>
                                        </p:tgtEl>
                                        <p:attrNameLst>
                                          <p:attrName>style.visibility</p:attrName>
                                        </p:attrNameLst>
                                      </p:cBhvr>
                                      <p:to>
                                        <p:strVal val="visible"/>
                                      </p:to>
                                    </p:set>
                                    <p:animEffect transition="in" filter="box(out)">
                                      <p:cBhvr>
                                        <p:cTn id="7" dur="500"/>
                                        <p:tgtEl>
                                          <p:spTgt spid="102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0264"/>
                                        </p:tgtEl>
                                        <p:attrNameLst>
                                          <p:attrName>style.visibility</p:attrName>
                                        </p:attrNameLst>
                                      </p:cBhvr>
                                      <p:to>
                                        <p:strVal val="visible"/>
                                      </p:to>
                                    </p:set>
                                    <p:animEffect transition="in" filter="box(in)">
                                      <p:cBhvr>
                                        <p:cTn id="12" dur="500"/>
                                        <p:tgtEl>
                                          <p:spTgt spid="102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7" name="Text Box 17"/>
          <p:cNvSpPr txBox="1">
            <a:spLocks noChangeArrowheads="1"/>
          </p:cNvSpPr>
          <p:nvPr/>
        </p:nvSpPr>
        <p:spPr bwMode="auto">
          <a:xfrm>
            <a:off x="228600" y="381000"/>
            <a:ext cx="56388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i="0" dirty="0"/>
              <a:t>A </a:t>
            </a:r>
            <a:r>
              <a:rPr lang="en-US" altLang="en-US" sz="2800" b="1" i="0" u="sng" dirty="0"/>
              <a:t>scale</a:t>
            </a:r>
            <a:r>
              <a:rPr lang="en-US" altLang="en-US" sz="2800" i="0" dirty="0"/>
              <a:t> is the ratio between two sets of measurements. Scales can use the same units or different units. The photograph shows a </a:t>
            </a:r>
            <a:r>
              <a:rPr lang="en-US" altLang="en-US" sz="2800" dirty="0"/>
              <a:t>scale drawing </a:t>
            </a:r>
            <a:r>
              <a:rPr lang="en-US" altLang="en-US" sz="2800" i="0" dirty="0"/>
              <a:t>of the model train. </a:t>
            </a:r>
          </a:p>
        </p:txBody>
      </p:sp>
      <p:sp>
        <p:nvSpPr>
          <p:cNvPr id="20498" name="Text Box 18"/>
          <p:cNvSpPr txBox="1">
            <a:spLocks noChangeArrowheads="1"/>
          </p:cNvSpPr>
          <p:nvPr/>
        </p:nvSpPr>
        <p:spPr bwMode="auto">
          <a:xfrm>
            <a:off x="242455" y="4343400"/>
            <a:ext cx="7696200" cy="2231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i="0" dirty="0"/>
              <a:t>A </a:t>
            </a:r>
            <a:r>
              <a:rPr lang="en-US" altLang="en-US" sz="2800" b="1" i="0" u="sng" dirty="0"/>
              <a:t>scale drawing</a:t>
            </a:r>
            <a:r>
              <a:rPr lang="en-US" altLang="en-US" sz="2800" b="1" i="0" dirty="0"/>
              <a:t> </a:t>
            </a:r>
            <a:r>
              <a:rPr lang="en-US" altLang="en-US" sz="2800" i="0" dirty="0"/>
              <a:t>is a proportional drawing of an object. Both scale drawings and scale models can be smaller or larger than the objects they represent.</a:t>
            </a:r>
          </a:p>
          <a:p>
            <a:pPr>
              <a:spcBef>
                <a:spcPct val="50000"/>
              </a:spcBef>
            </a:pPr>
            <a:endParaRPr lang="en-US" altLang="en-US" dirty="0"/>
          </a:p>
        </p:txBody>
      </p:sp>
      <p:pic>
        <p:nvPicPr>
          <p:cNvPr id="20499" name="Picture 19" descr="7-5-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34088" y="738188"/>
            <a:ext cx="3033712" cy="36052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81248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0497"/>
                                        </p:tgtEl>
                                        <p:attrNameLst>
                                          <p:attrName>style.visibility</p:attrName>
                                        </p:attrNameLst>
                                      </p:cBhvr>
                                      <p:to>
                                        <p:strVal val="visible"/>
                                      </p:to>
                                    </p:set>
                                    <p:anim calcmode="lin" valueType="num">
                                      <p:cBhvr additive="base">
                                        <p:cTn id="7" dur="500" fill="hold"/>
                                        <p:tgtEl>
                                          <p:spTgt spid="20497"/>
                                        </p:tgtEl>
                                        <p:attrNameLst>
                                          <p:attrName>ppt_x</p:attrName>
                                        </p:attrNameLst>
                                      </p:cBhvr>
                                      <p:tavLst>
                                        <p:tav tm="0">
                                          <p:val>
                                            <p:strVal val="#ppt_x"/>
                                          </p:val>
                                        </p:tav>
                                        <p:tav tm="100000">
                                          <p:val>
                                            <p:strVal val="#ppt_x"/>
                                          </p:val>
                                        </p:tav>
                                      </p:tavLst>
                                    </p:anim>
                                    <p:anim calcmode="lin" valueType="num">
                                      <p:cBhvr additive="base">
                                        <p:cTn id="8" dur="500" fill="hold"/>
                                        <p:tgtEl>
                                          <p:spTgt spid="20497"/>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98"/>
                                        </p:tgtEl>
                                        <p:attrNameLst>
                                          <p:attrName>style.visibility</p:attrName>
                                        </p:attrNameLst>
                                      </p:cBhvr>
                                      <p:to>
                                        <p:strVal val="visible"/>
                                      </p:to>
                                    </p:set>
                                    <p:anim calcmode="lin" valueType="num">
                                      <p:cBhvr additive="base">
                                        <p:cTn id="13" dur="500" fill="hold"/>
                                        <p:tgtEl>
                                          <p:spTgt spid="20498"/>
                                        </p:tgtEl>
                                        <p:attrNameLst>
                                          <p:attrName>ppt_x</p:attrName>
                                        </p:attrNameLst>
                                      </p:cBhvr>
                                      <p:tavLst>
                                        <p:tav tm="0">
                                          <p:val>
                                            <p:strVal val="#ppt_x"/>
                                          </p:val>
                                        </p:tav>
                                        <p:tav tm="100000">
                                          <p:val>
                                            <p:strVal val="#ppt_x"/>
                                          </p:val>
                                        </p:tav>
                                      </p:tavLst>
                                    </p:anim>
                                    <p:anim calcmode="lin" valueType="num">
                                      <p:cBhvr additive="base">
                                        <p:cTn id="14" dur="500" fill="hold"/>
                                        <p:tgtEl>
                                          <p:spTgt spid="204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7" grpId="0"/>
      <p:bldP spid="20498" grpId="0"/>
    </p:bldLst>
  </p:timing>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2CB89FDB527C44E85004C74B7F3F5C2" ma:contentTypeVersion="0" ma:contentTypeDescription="Create a new document." ma:contentTypeScope="" ma:versionID="e6bb401d1d56f45a2119e9e7bde2568d">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5AA7AE65-0A77-4C1A-BB59-7BDD3F7FA7A9}">
  <ds:schemaRefs>
    <ds:schemaRef ds:uri="http://schemas.microsoft.com/sharepoint/v3/contenttype/forms"/>
  </ds:schemaRefs>
</ds:datastoreItem>
</file>

<file path=customXml/itemProps2.xml><?xml version="1.0" encoding="utf-8"?>
<ds:datastoreItem xmlns:ds="http://schemas.openxmlformats.org/officeDocument/2006/customXml" ds:itemID="{F9658B8C-95FB-45E8-BA05-24E2B46017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BBA803F4-03A8-47E2-A1F1-8F30A5FD5480}">
  <ds:schemaRefs>
    <ds:schemaRef ds:uri="http://purl.org/dc/terms/"/>
    <ds:schemaRef ds:uri="http://schemas.microsoft.com/office/2006/documentManagement/types"/>
    <ds:schemaRef ds:uri="http://purl.org/dc/elements/1.1/"/>
    <ds:schemaRef ds:uri="http://schemas.openxmlformats.org/package/2006/metadata/core-properties"/>
    <ds:schemaRef ds:uri="http://purl.org/dc/dcmitype/"/>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TC102455610[[fn=Autumn]]</Template>
  <TotalTime>836</TotalTime>
  <Words>2260</Words>
  <Application>Microsoft Office PowerPoint</Application>
  <PresentationFormat>On-screen Show (4:3)</PresentationFormat>
  <Paragraphs>312</Paragraphs>
  <Slides>27</Slides>
  <Notes>8</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27</vt:i4>
      </vt:variant>
    </vt:vector>
  </HeadingPairs>
  <TitlesOfParts>
    <vt:vector size="43" baseType="lpstr">
      <vt:lpstr>Batang</vt:lpstr>
      <vt:lpstr>Arial</vt:lpstr>
      <vt:lpstr>Arial Black</vt:lpstr>
      <vt:lpstr>Arial Narrow</vt:lpstr>
      <vt:lpstr>Calibri</vt:lpstr>
      <vt:lpstr>Cambria Math</vt:lpstr>
      <vt:lpstr>Courier New</vt:lpstr>
      <vt:lpstr>Lucida Calligraphy</vt:lpstr>
      <vt:lpstr>Monotype Corsiva</vt:lpstr>
      <vt:lpstr>Tahoma</vt:lpstr>
      <vt:lpstr>Times</vt:lpstr>
      <vt:lpstr>Times New Roman</vt:lpstr>
      <vt:lpstr>Trebuchet MS</vt:lpstr>
      <vt:lpstr>Verdana</vt:lpstr>
      <vt:lpstr>Wingdings 2</vt:lpstr>
      <vt:lpstr>Autumn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When objects are too small or too large to be drawn or constructed at actual size, people use a scale drawing or a model.  The scale drawing of this tree is 1:500 If the height of the tree on paper is 20 inches, what is the height of the tree in real life?        </vt:lpstr>
      <vt:lpstr>PowerPoint Presentation</vt:lpstr>
      <vt:lpstr>PowerPoint Presentation</vt:lpstr>
      <vt:lpstr>PowerPoint Presentation</vt:lpstr>
    </vt:vector>
  </TitlesOfParts>
  <Company>Keller 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Ball, Nathan</dc:creator>
  <cp:lastModifiedBy>Denzelle Lawson</cp:lastModifiedBy>
  <cp:revision>54</cp:revision>
  <dcterms:created xsi:type="dcterms:W3CDTF">2011-11-15T19:05:34Z</dcterms:created>
  <dcterms:modified xsi:type="dcterms:W3CDTF">2020-01-13T00:00:56Z</dcterms:modified>
</cp:coreProperties>
</file>